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T Sans Narrow"/>
      <p:regular r:id="rId16"/>
      <p:bold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TSansNarrow-bold.fntdata"/><Relationship Id="rId16" Type="http://schemas.openxmlformats.org/officeDocument/2006/relationships/font" Target="fonts/PTSansNarrow-regular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OpenSans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OpenSans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cb68577f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25cb68577f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cb68577fa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g25cb68577fa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cb68577fa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5cb68577fa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cb68577fa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5cb68577fa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5cb68577fa_0_6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5cb68577fa_0_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cb68577fa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5cb68577fa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cb68577fa_0_7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5cb68577fa_0_7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5cb68577fa_0_9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5cb68577fa_0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cb68577fa_0_10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5cb68577fa_0_10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14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7" name="Google Shape;57;p14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58" name="Google Shape;58;p14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0" name="Google Shape;60;p14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61" name="Google Shape;61;p14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14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3" name="Google Shape;63;p14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2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7" name="Google Shape;97;p22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8" name="Google Shape;98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23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t/>
            </a:r>
            <a:endParaRPr/>
          </a:p>
        </p:txBody>
      </p:sp>
      <p:sp>
        <p:nvSpPr>
          <p:cNvPr id="112" name="Google Shape;112;p25"/>
          <p:cNvSpPr txBox="1"/>
          <p:nvPr>
            <p:ph idx="1" type="subTitle"/>
          </p:nvPr>
        </p:nvSpPr>
        <p:spPr>
          <a:xfrm>
            <a:off x="1680300" y="4227900"/>
            <a:ext cx="57834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"/>
              <a:t>Anno scolastico 2023/24</a:t>
            </a:r>
            <a:endParaRPr/>
          </a:p>
        </p:txBody>
      </p:sp>
      <p:pic>
        <p:nvPicPr>
          <p:cNvPr id="113" name="Google Shape;11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30300"/>
            <a:ext cx="8582625" cy="308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4440"/>
              <a:t>TEMATICHE AFFRONTATE (“PILASTRI”)</a:t>
            </a:r>
            <a:endParaRPr sz="4440"/>
          </a:p>
        </p:txBody>
      </p:sp>
      <p:sp>
        <p:nvSpPr>
          <p:cNvPr id="119" name="Google Shape;119;p2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Char char="●"/>
            </a:pPr>
            <a:r>
              <a:rPr lang="it" sz="4800">
                <a:solidFill>
                  <a:schemeClr val="accent5"/>
                </a:solidFill>
              </a:rPr>
              <a:t>RIFIUTI</a:t>
            </a:r>
            <a:endParaRPr sz="4800">
              <a:solidFill>
                <a:schemeClr val="accent5"/>
              </a:solidFill>
            </a:endParaRPr>
          </a:p>
          <a:p>
            <a: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Char char="●"/>
            </a:pPr>
            <a:r>
              <a:rPr lang="it" sz="4800">
                <a:solidFill>
                  <a:schemeClr val="accent5"/>
                </a:solidFill>
              </a:rPr>
              <a:t>BIODIVERSITA’</a:t>
            </a:r>
            <a:endParaRPr sz="4800">
              <a:solidFill>
                <a:schemeClr val="accent5"/>
              </a:solidFill>
            </a:endParaRPr>
          </a:p>
          <a:p>
            <a: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Char char="●"/>
            </a:pPr>
            <a:r>
              <a:rPr lang="it" sz="4800">
                <a:solidFill>
                  <a:schemeClr val="accent5"/>
                </a:solidFill>
              </a:rPr>
              <a:t>ACQUA</a:t>
            </a:r>
            <a:endParaRPr sz="4800">
              <a:solidFill>
                <a:schemeClr val="accent5"/>
              </a:solidFill>
            </a:endParaRPr>
          </a:p>
          <a:p>
            <a: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Char char="●"/>
            </a:pPr>
            <a:r>
              <a:rPr lang="it" sz="4800">
                <a:solidFill>
                  <a:schemeClr val="accent5"/>
                </a:solidFill>
              </a:rPr>
              <a:t>SPRECO ALIMENTARE </a:t>
            </a:r>
            <a:endParaRPr sz="48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 dell’infanzia </a:t>
            </a:r>
            <a:endParaRPr/>
          </a:p>
        </p:txBody>
      </p:sp>
      <p:sp>
        <p:nvSpPr>
          <p:cNvPr id="125" name="Google Shape;125;p2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7223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Rifiuti</a:t>
            </a:r>
            <a:endParaRPr sz="7223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" sz="522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ripresa delle buone pratiche intraprese l'anno scorso sia per quanto riguarda la raccolta differenziata di carta e plastica, sia per quanto riguarda la raccolta dei tappi </a:t>
            </a:r>
            <a:endParaRPr sz="522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365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➔"/>
            </a:pPr>
            <a:r>
              <a:rPr lang="it" sz="522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costruiamo per la raccolta differenziata i nostri cestini speciali (in attesa di quelli del comune)</a:t>
            </a:r>
            <a:endParaRPr sz="522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365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➔"/>
            </a:pPr>
            <a:r>
              <a:rPr lang="it" sz="522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raccogliamo e riutilizziamo materiale di scarto per il gioco e la creatività favorendo esperienze di arte effimera e spostando l’attenzione dal prodotto al processo</a:t>
            </a:r>
            <a:endParaRPr sz="522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150" y="88775"/>
            <a:ext cx="3693475" cy="204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4356"/>
              <a:buFont typeface="Arial"/>
              <a:buNone/>
            </a:pPr>
            <a:r>
              <a:rPr b="0" lang="it" sz="3833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Biodiversità</a:t>
            </a:r>
            <a:r>
              <a:rPr b="0" lang="it" sz="32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8260"/>
              <a:buChar char="●"/>
            </a:pPr>
            <a:r>
              <a:rPr lang="it" sz="2300">
                <a:latin typeface="Arial"/>
                <a:ea typeface="Arial"/>
                <a:cs typeface="Arial"/>
                <a:sym typeface="Arial"/>
              </a:rPr>
              <a:t>pulizia del giardino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8260"/>
              <a:buChar char="●"/>
            </a:pPr>
            <a:r>
              <a:rPr b="1" lang="it"/>
              <a:t> I</a:t>
            </a: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mmergersi nelle stagioni e nei cambiamenti ad esse legati,(cambiamenti legati al mondo vegetale ed animale) 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2742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2300">
                <a:solidFill>
                  <a:srgbClr val="000000"/>
                </a:solidFill>
              </a:rPr>
              <a:t>festa dell’albero ( 21 novembre)</a:t>
            </a:r>
            <a:endParaRPr b="1"/>
          </a:p>
          <a:p>
            <a:pPr indent="-352742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mantenimento e nuova piantumazione di piante aromatiche ed aiuole fiorite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2742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esperienze all’aperto per vivere e sostenere il linguaggio della natura che stimola curiosità e spirito di osservazione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9"/>
          <p:cNvPicPr preferRelativeResize="0"/>
          <p:nvPr/>
        </p:nvPicPr>
        <p:blipFill rotWithShape="1">
          <a:blip r:embed="rId3">
            <a:alphaModFix/>
          </a:blip>
          <a:srcRect b="15102" l="0" r="1361" t="9197"/>
          <a:stretch/>
        </p:blipFill>
        <p:spPr>
          <a:xfrm>
            <a:off x="2056200" y="2360825"/>
            <a:ext cx="2947427" cy="2663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 rotWithShape="1">
          <a:blip r:embed="rId4">
            <a:alphaModFix/>
          </a:blip>
          <a:srcRect b="0" l="0" r="22934" t="36592"/>
          <a:stretch/>
        </p:blipFill>
        <p:spPr>
          <a:xfrm>
            <a:off x="278625" y="325100"/>
            <a:ext cx="2225994" cy="229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9"/>
          <p:cNvPicPr preferRelativeResize="0"/>
          <p:nvPr/>
        </p:nvPicPr>
        <p:blipFill rotWithShape="1">
          <a:blip r:embed="rId5">
            <a:alphaModFix/>
          </a:blip>
          <a:srcRect b="0" l="-10404" r="23334" t="16631"/>
          <a:stretch/>
        </p:blipFill>
        <p:spPr>
          <a:xfrm>
            <a:off x="4571990" y="197500"/>
            <a:ext cx="2657162" cy="210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26814" y="2304150"/>
            <a:ext cx="1997537" cy="2663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/>
          <p:nvPr>
            <p:ph idx="1" type="body"/>
          </p:nvPr>
        </p:nvSpPr>
        <p:spPr>
          <a:xfrm>
            <a:off x="311700" y="454100"/>
            <a:ext cx="8520600" cy="40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➔"/>
            </a:pPr>
            <a:r>
              <a:rPr b="1"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osservare,cogliere e sostenere</a:t>
            </a: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 spontaneo interesse dei bambini verso i fenomeni naturali, rilanciandoli e organizzandoli in occasioni di apprendimento scientifico e sviluppo globale;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46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➔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utilizzo creativo ed artistico del materiale naturale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46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➔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“adottiamo un albero”: ampliamento delle conoscenze delle specie botaniche presenti nei nostri giardini con creazione di cartelli identificativi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46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➔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partecipazione a un corso di formazione su biodiversità e acqua e laboratorio da proporre ai bambini 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type="title"/>
          </p:nvPr>
        </p:nvSpPr>
        <p:spPr>
          <a:xfrm>
            <a:off x="311700" y="197525"/>
            <a:ext cx="3971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3761"/>
              <a:buFont typeface="Arial"/>
              <a:buNone/>
            </a:pPr>
            <a:r>
              <a:rPr b="0" lang="it" sz="3855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Acqua:</a:t>
            </a:r>
            <a:r>
              <a:rPr b="0" lang="it" sz="230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1"/>
          <p:cNvSpPr txBox="1"/>
          <p:nvPr>
            <p:ph idx="1" type="body"/>
          </p:nvPr>
        </p:nvSpPr>
        <p:spPr>
          <a:xfrm>
            <a:off x="236375" y="997325"/>
            <a:ext cx="5541900" cy="39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/>
          </a:bodyPr>
          <a:lstStyle/>
          <a:p>
            <a:pPr indent="-355754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6520"/>
              <a:buFont typeface="Arial"/>
              <a:buChar char="➔"/>
            </a:pPr>
            <a:r>
              <a:rPr lang="it" sz="395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sensibilizzazione all’uso dell’acqua del rubinetto con utilizzo di borracce per bere acqua durante la giornata scolastica;</a:t>
            </a:r>
            <a:endParaRPr sz="395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754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6520"/>
              <a:buFont typeface="Arial"/>
              <a:buChar char="➔"/>
            </a:pPr>
            <a:r>
              <a:rPr lang="it" sz="395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recupero dell’acqua avanzata nei bicchieri e nelle brocche a pranzo (per bagnare fiori o per lavare pavimenti) finalizzato a trasmettere il valore di questo elemento che non deve essere sprecato;</a:t>
            </a:r>
            <a:endParaRPr sz="395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754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6520"/>
              <a:buFont typeface="Arial"/>
              <a:buChar char="➔"/>
            </a:pPr>
            <a:r>
              <a:rPr lang="it" sz="395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recupero dell’acqua piovana per irrigare orti e giardini </a:t>
            </a:r>
            <a:endParaRPr/>
          </a:p>
        </p:txBody>
      </p:sp>
      <p:pic>
        <p:nvPicPr>
          <p:cNvPr id="152" name="Google Shape;152;p31"/>
          <p:cNvPicPr preferRelativeResize="0"/>
          <p:nvPr/>
        </p:nvPicPr>
        <p:blipFill rotWithShape="1">
          <a:blip r:embed="rId3">
            <a:alphaModFix/>
          </a:blip>
          <a:srcRect b="18837" l="0" r="0" t="0"/>
          <a:stretch/>
        </p:blipFill>
        <p:spPr>
          <a:xfrm>
            <a:off x="6241075" y="2459225"/>
            <a:ext cx="1971515" cy="243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1"/>
          <p:cNvPicPr preferRelativeResize="0"/>
          <p:nvPr/>
        </p:nvPicPr>
        <p:blipFill rotWithShape="1">
          <a:blip r:embed="rId4">
            <a:alphaModFix/>
          </a:blip>
          <a:srcRect b="-24859" l="-37607" r="27644" t="0"/>
          <a:stretch/>
        </p:blipFill>
        <p:spPr>
          <a:xfrm>
            <a:off x="4628176" y="197525"/>
            <a:ext cx="4166451" cy="260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2"/>
          <p:cNvSpPr txBox="1"/>
          <p:nvPr>
            <p:ph idx="1" type="body"/>
          </p:nvPr>
        </p:nvSpPr>
        <p:spPr>
          <a:xfrm>
            <a:off x="311700" y="281925"/>
            <a:ext cx="8520600" cy="42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2826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71"/>
              <a:buFont typeface="Arial"/>
              <a:buChar char="➔"/>
            </a:pPr>
            <a:r>
              <a:rPr lang="it" sz="203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guardiano dell’acqua ( bambini di 5 anni) per non sprecare acqua e sapone nei bagni</a:t>
            </a:r>
            <a:endParaRPr sz="203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2826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71"/>
              <a:buFont typeface="Arial"/>
              <a:buChar char="➔"/>
            </a:pPr>
            <a:r>
              <a:rPr lang="it" sz="203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sensibilizzazione delle famiglie, ad esempio in occasione della giornata dell’acqua (22 marzo) o della giornata Oceani (8 giugno)...</a:t>
            </a:r>
            <a:endParaRPr/>
          </a:p>
        </p:txBody>
      </p:sp>
      <p:pic>
        <p:nvPicPr>
          <p:cNvPr id="159" name="Google Shape;159;p32"/>
          <p:cNvPicPr preferRelativeResize="0"/>
          <p:nvPr/>
        </p:nvPicPr>
        <p:blipFill rotWithShape="1">
          <a:blip r:embed="rId3">
            <a:alphaModFix/>
          </a:blip>
          <a:srcRect b="6290" l="0" r="0" t="14683"/>
          <a:stretch/>
        </p:blipFill>
        <p:spPr>
          <a:xfrm>
            <a:off x="3031525" y="2238175"/>
            <a:ext cx="4015800" cy="238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3761"/>
              <a:buFont typeface="Arial"/>
              <a:buNone/>
            </a:pPr>
            <a:r>
              <a:rPr b="0" lang="it" sz="3855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Spreco alimentare:</a:t>
            </a:r>
            <a:r>
              <a:rPr b="0" lang="it" sz="230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5" name="Google Shape;165;p3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➔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partecipazione alla giornata mondiale spreco alimentare ( 5 febbraio)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➔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cibo da gustare e non sprecare: </a:t>
            </a:r>
            <a:r>
              <a:rPr lang="it" sz="23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Cerchiamo di assaggiare sempre tutto e di imparare a dire cosa ci piace e cosa non gradiamo. In questo modo cerchiamo di diminuire ciò che viene buttato. </a:t>
            </a:r>
            <a:endParaRPr sz="23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➔"/>
            </a:pPr>
            <a:r>
              <a:rPr lang="it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frutta da portare a casa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