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Maven Pro" panose="020B0604020202020204" charset="0"/>
      <p:regular r:id="rId12"/>
      <p:bold r:id="rId13"/>
    </p:embeddedFont>
    <p:embeddedFont>
      <p:font typeface="Nunito" panose="020B0604020202020204" charset="0"/>
      <p:regular r:id="rId14"/>
      <p:bold r:id="rId15"/>
      <p:italic r:id="rId16"/>
      <p:boldItalic r:id="rId17"/>
    </p:embeddedFont>
    <p:embeddedFont>
      <p:font typeface="Comic Sans MS" panose="030F0702030302020204" pitchFamily="66" charset="0"/>
      <p:regular r:id="rId18"/>
      <p:bold r:id="rId19"/>
      <p:italic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  <p:embeddedFont>
      <p:font typeface="Poppins" panose="020B0604020202020204" charset="0"/>
      <p:regular r:id="rId26"/>
      <p:bold r:id="rId27"/>
      <p:italic r:id="rId28"/>
      <p:boldItalic r:id="rId29"/>
    </p:embeddedFont>
    <p:embeddedFont>
      <p:font typeface="Pacifico" panose="020B0604020202020204" charset="0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09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3" d="100"/>
          <a:sy n="153" d="100"/>
        </p:scale>
        <p:origin x="658" y="101"/>
      </p:cViewPr>
      <p:guideLst>
        <p:guide orient="horz" pos="1620"/>
        <p:guide pos="2880"/>
        <p:guide orient="horz" pos="20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149fdc9172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149fdc9172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2149fdc9172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2149fdc9172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18b7c7788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218b7c7788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18b7c7788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218b7c77885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149fdc9172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2149fdc9172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1e0b43b106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21e0b43b106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df26a080d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df26a080d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228b7c5998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228b7c5998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8" name="Google Shape;268;p11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cscopernico.edu.it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jp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3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3"/>
          <p:cNvSpPr txBox="1"/>
          <p:nvPr/>
        </p:nvSpPr>
        <p:spPr>
          <a:xfrm>
            <a:off x="1331425" y="654075"/>
            <a:ext cx="6667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00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80" name="Google Shape;280;p13"/>
          <p:cNvPicPr preferRelativeResize="0"/>
          <p:nvPr/>
        </p:nvPicPr>
        <p:blipFill rotWithShape="1">
          <a:blip r:embed="rId3">
            <a:alphaModFix/>
          </a:blip>
          <a:srcRect l="16389"/>
          <a:stretch/>
        </p:blipFill>
        <p:spPr>
          <a:xfrm>
            <a:off x="0" y="0"/>
            <a:ext cx="913384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13"/>
          <p:cNvSpPr txBox="1"/>
          <p:nvPr/>
        </p:nvSpPr>
        <p:spPr>
          <a:xfrm>
            <a:off x="4920521" y="1492906"/>
            <a:ext cx="43662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3800" b="1" dirty="0">
                <a:solidFill>
                  <a:srgbClr val="0070C0"/>
                </a:solidFill>
                <a:latin typeface="Comic Sans MS"/>
                <a:ea typeface="Comic Sans MS"/>
                <a:cs typeface="Comic Sans MS"/>
                <a:sym typeface="Comic Sans MS"/>
              </a:rPr>
              <a:t>Acqua:usiamola non sprechiamola!</a:t>
            </a:r>
            <a:endParaRPr sz="2400" dirty="0">
              <a:solidFill>
                <a:srgbClr val="0070C0"/>
              </a:solidFill>
            </a:endParaRPr>
          </a:p>
        </p:txBody>
      </p:sp>
      <p:sp>
        <p:nvSpPr>
          <p:cNvPr id="283" name="Google Shape;283;p13"/>
          <p:cNvSpPr txBox="1"/>
          <p:nvPr/>
        </p:nvSpPr>
        <p:spPr>
          <a:xfrm>
            <a:off x="1208078" y="2710207"/>
            <a:ext cx="27924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 u="sng" dirty="0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Scuola secondaria di primo grado, Corsico “Campioni Mascherpa</a:t>
            </a:r>
            <a:endParaRPr b="1" u="sng" dirty="0">
              <a:solidFill>
                <a:srgbClr val="0070C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84" name="Google Shape;28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8933" y="186013"/>
            <a:ext cx="784217" cy="104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3"/>
          <p:cNvSpPr txBox="1"/>
          <p:nvPr/>
        </p:nvSpPr>
        <p:spPr>
          <a:xfrm>
            <a:off x="1801883" y="3486713"/>
            <a:ext cx="2048757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 b="1" dirty="0" smtClean="0">
                <a:solidFill>
                  <a:srgbClr val="0070C0"/>
                </a:solidFill>
                <a:latin typeface="Nunito"/>
                <a:ea typeface="Nunito"/>
                <a:cs typeface="Nunito"/>
                <a:sym typeface="Nunito"/>
              </a:rPr>
              <a:t>CLASSE II D</a:t>
            </a:r>
            <a:endParaRPr sz="2200" b="1" dirty="0">
              <a:solidFill>
                <a:srgbClr val="0070C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" name="image3.png" descr="Logo ICS Copernico di Corsic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9" y="62423"/>
            <a:ext cx="1128139" cy="105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tangolo 11"/>
          <p:cNvSpPr/>
          <p:nvPr/>
        </p:nvSpPr>
        <p:spPr>
          <a:xfrm>
            <a:off x="1532938" y="170416"/>
            <a:ext cx="5959114" cy="1039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562450" y="186013"/>
            <a:ext cx="7890670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6119813" algn="r"/>
              </a:tabLst>
            </a:pPr>
            <a:r>
              <a:rPr kumimoji="0" lang="it-IT" altLang="it-IT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Istituto Comprensivo Statale Copernico</a:t>
            </a:r>
            <a:r>
              <a:rPr kumimoji="0" lang="it-IT" altLang="it-IT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kumimoji="0" lang="it-IT" altLang="it-IT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via don </a:t>
            </a:r>
            <a:r>
              <a:rPr kumimoji="0" lang="it-IT" altLang="it-IT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Tornaghi</a:t>
            </a:r>
            <a: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6 - Corsico (MI) </a:t>
            </a:r>
            <a:r>
              <a:rPr kumimoji="0" lang="it-IT" altLang="it-IT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</a:t>
            </a:r>
            <a: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20094 - </a:t>
            </a:r>
            <a:r>
              <a:rPr kumimoji="0" lang="it-IT" altLang="it-IT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Tel.</a:t>
            </a:r>
            <a: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024402256</a:t>
            </a:r>
            <a:b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altLang="it-IT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Cod.Mec</a:t>
            </a:r>
            <a:r>
              <a:rPr kumimoji="0" lang="it-IT" altLang="it-IT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MIIC88900P - </a:t>
            </a:r>
            <a:r>
              <a:rPr kumimoji="0" lang="it-IT" altLang="it-IT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C.F.</a:t>
            </a:r>
            <a: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80124470156 - </a:t>
            </a:r>
            <a:r>
              <a:rPr kumimoji="0" lang="it-IT" altLang="it-IT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C.U.</a:t>
            </a:r>
            <a: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UFQFWQ</a:t>
            </a:r>
            <a:b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altLang="it-IT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</a:t>
            </a:r>
            <a: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miic88900p@istruzione.it - </a:t>
            </a:r>
            <a:r>
              <a:rPr kumimoji="0" lang="it-IT" altLang="it-IT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PEC</a:t>
            </a:r>
            <a: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miic88900p@pec.istruzione.it</a:t>
            </a:r>
            <a:b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it-IT" altLang="it-IT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Sito web</a:t>
            </a:r>
            <a: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kumimoji="0" lang="it-IT" altLang="it-IT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https://www.icscopernico.edu.it</a:t>
            </a:r>
            <a:endParaRPr kumimoji="0" lang="it-IT" alt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220" b="1"/>
          </a:p>
        </p:txBody>
      </p:sp>
      <p:sp>
        <p:nvSpPr>
          <p:cNvPr id="291" name="Google Shape;291;p1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92" name="Google Shape;29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07125" y="-55500"/>
            <a:ext cx="9551124" cy="5348499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4"/>
          <p:cNvSpPr txBox="1"/>
          <p:nvPr/>
        </p:nvSpPr>
        <p:spPr>
          <a:xfrm>
            <a:off x="479875" y="406125"/>
            <a:ext cx="4709100" cy="9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it" sz="5020" b="1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Cos’è l’acqua?</a:t>
            </a:r>
            <a:endParaRPr sz="3200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94" name="Google Shape;294;p14"/>
          <p:cNvSpPr txBox="1"/>
          <p:nvPr/>
        </p:nvSpPr>
        <p:spPr>
          <a:xfrm>
            <a:off x="942375" y="1929400"/>
            <a:ext cx="3924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4"/>
          <p:cNvSpPr txBox="1"/>
          <p:nvPr/>
        </p:nvSpPr>
        <p:spPr>
          <a:xfrm>
            <a:off x="5321525" y="1363425"/>
            <a:ext cx="3663600" cy="3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3700" b="1" i="1">
                <a:solidFill>
                  <a:srgbClr val="073763"/>
                </a:solidFill>
                <a:latin typeface="Poppins"/>
                <a:ea typeface="Poppins"/>
                <a:cs typeface="Poppins"/>
                <a:sym typeface="Poppins"/>
              </a:rPr>
              <a:t>L’acqua è un composto chimico di formula </a:t>
            </a:r>
            <a:r>
              <a:rPr lang="it" sz="3700" b="1">
                <a:solidFill>
                  <a:srgbClr val="073763"/>
                </a:solidFill>
                <a:latin typeface="Poppins"/>
                <a:ea typeface="Poppins"/>
                <a:cs typeface="Poppins"/>
                <a:sym typeface="Poppins"/>
              </a:rPr>
              <a:t>H2O fondamentale per la vita</a:t>
            </a:r>
            <a:endParaRPr sz="3700" b="1">
              <a:solidFill>
                <a:srgbClr val="07376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6" name="Google Shape;296;p14"/>
          <p:cNvSpPr txBox="1"/>
          <p:nvPr/>
        </p:nvSpPr>
        <p:spPr>
          <a:xfrm>
            <a:off x="479875" y="1789275"/>
            <a:ext cx="35985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700">
                <a:solidFill>
                  <a:srgbClr val="00FFFF"/>
                </a:solidFill>
                <a:latin typeface="Pacifico"/>
                <a:ea typeface="Pacifico"/>
                <a:cs typeface="Pacifico"/>
                <a:sym typeface="Pacifico"/>
              </a:rPr>
              <a:t>H20</a:t>
            </a:r>
            <a:endParaRPr sz="12700">
              <a:solidFill>
                <a:srgbClr val="00FF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220" b="1"/>
          </a:p>
        </p:txBody>
      </p:sp>
      <p:sp>
        <p:nvSpPr>
          <p:cNvPr id="302" name="Google Shape;302;p1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03" name="Google Shape;30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407125" y="-102500"/>
            <a:ext cx="9551124" cy="5348499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15"/>
          <p:cNvSpPr txBox="1"/>
          <p:nvPr/>
        </p:nvSpPr>
        <p:spPr>
          <a:xfrm>
            <a:off x="-56075" y="261600"/>
            <a:ext cx="47091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CC0000"/>
              </a:solidFill>
            </a:endParaRPr>
          </a:p>
        </p:txBody>
      </p:sp>
      <p:sp>
        <p:nvSpPr>
          <p:cNvPr id="305" name="Google Shape;305;p15"/>
          <p:cNvSpPr txBox="1"/>
          <p:nvPr/>
        </p:nvSpPr>
        <p:spPr>
          <a:xfrm>
            <a:off x="-56075" y="261600"/>
            <a:ext cx="93699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3500" b="1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per non sprecare l’acqua si possono fare tante piccole azioni come:</a:t>
            </a:r>
            <a:endParaRPr sz="3500" b="1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06" name="Google Shape;306;p15"/>
          <p:cNvSpPr/>
          <p:nvPr/>
        </p:nvSpPr>
        <p:spPr>
          <a:xfrm rot="10556458">
            <a:off x="4890436" y="1188852"/>
            <a:ext cx="1428283" cy="1783756"/>
          </a:xfrm>
          <a:prstGeom prst="bentArrow">
            <a:avLst>
              <a:gd name="adj1" fmla="val 18936"/>
              <a:gd name="adj2" fmla="val 25000"/>
              <a:gd name="adj3" fmla="val 25000"/>
              <a:gd name="adj4" fmla="val 75000"/>
            </a:avLst>
          </a:prstGeom>
          <a:solidFill>
            <a:srgbClr val="6D9EEB"/>
          </a:solidFill>
          <a:ln w="2857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VID-20230316-WA0002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0277" y="1597875"/>
            <a:ext cx="3956395" cy="2967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220" b="1"/>
          </a:p>
        </p:txBody>
      </p:sp>
      <p:sp>
        <p:nvSpPr>
          <p:cNvPr id="313" name="Google Shape;313;p16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14" name="Google Shape;31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07125" y="-55500"/>
            <a:ext cx="9551124" cy="5348499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16"/>
          <p:cNvSpPr txBox="1"/>
          <p:nvPr/>
        </p:nvSpPr>
        <p:spPr>
          <a:xfrm>
            <a:off x="-56075" y="261600"/>
            <a:ext cx="47091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CC0000"/>
              </a:solidFill>
            </a:endParaRPr>
          </a:p>
        </p:txBody>
      </p:sp>
      <p:pic>
        <p:nvPicPr>
          <p:cNvPr id="316" name="Google Shape;31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6550" y="800400"/>
            <a:ext cx="714375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6"/>
          <p:cNvSpPr txBox="1"/>
          <p:nvPr/>
        </p:nvSpPr>
        <p:spPr>
          <a:xfrm>
            <a:off x="699888" y="212100"/>
            <a:ext cx="7337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SPRECO DELL’ACQUA IN DIVERSI PAESI NEL MONDO</a:t>
            </a:r>
            <a:endParaRPr sz="2000" b="1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220" b="1"/>
          </a:p>
        </p:txBody>
      </p:sp>
      <p:sp>
        <p:nvSpPr>
          <p:cNvPr id="323" name="Google Shape;323;p17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24" name="Google Shape;32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07125" y="-55487"/>
            <a:ext cx="9551124" cy="5348499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17"/>
          <p:cNvSpPr txBox="1"/>
          <p:nvPr/>
        </p:nvSpPr>
        <p:spPr>
          <a:xfrm>
            <a:off x="-56075" y="261600"/>
            <a:ext cx="47091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CC0000"/>
              </a:solidFill>
            </a:endParaRPr>
          </a:p>
        </p:txBody>
      </p:sp>
      <p:sp>
        <p:nvSpPr>
          <p:cNvPr id="326" name="Google Shape;326;p17"/>
          <p:cNvSpPr txBox="1"/>
          <p:nvPr/>
        </p:nvSpPr>
        <p:spPr>
          <a:xfrm>
            <a:off x="268850" y="246300"/>
            <a:ext cx="65091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700" b="1">
                <a:solidFill>
                  <a:srgbClr val="20124D"/>
                </a:solidFill>
                <a:latin typeface="Comic Sans MS"/>
                <a:ea typeface="Comic Sans MS"/>
                <a:cs typeface="Comic Sans MS"/>
                <a:sym typeface="Comic Sans MS"/>
              </a:rPr>
              <a:t>P</a:t>
            </a:r>
            <a:r>
              <a:rPr lang="it" sz="2900" b="1">
                <a:solidFill>
                  <a:srgbClr val="20124D"/>
                </a:solidFill>
                <a:latin typeface="Comic Sans MS"/>
                <a:ea typeface="Comic Sans MS"/>
                <a:cs typeface="Comic Sans MS"/>
                <a:sym typeface="Comic Sans MS"/>
              </a:rPr>
              <a:t>overtà di pioggie</a:t>
            </a:r>
            <a:endParaRPr sz="2900" b="1">
              <a:solidFill>
                <a:srgbClr val="20124D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27" name="Google Shape;327;p17"/>
          <p:cNvSpPr txBox="1"/>
          <p:nvPr/>
        </p:nvSpPr>
        <p:spPr>
          <a:xfrm>
            <a:off x="4399075" y="261600"/>
            <a:ext cx="4457100" cy="50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950" b="1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La ragione della scarsità di piogge è da ricercare nel fatto che sull’Europa centro-occidentale hanno a lungo persistito condizioni di tempo anticiclonico. L’anticiclone ha impedito alle perturbazioni atlantiche di accedere alla nostra area. L’effetto di tali anomale condizioni circolatorie è stato acuito dalla presenza dell’arco alpino che ha agito accentuando la scarsità di precipitazioni sul settentrione.</a:t>
            </a:r>
            <a:endParaRPr sz="1950" b="1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7376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28" name="Google Shape;32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27375" y="1265763"/>
            <a:ext cx="4507725" cy="270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8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220" b="1"/>
          </a:p>
        </p:txBody>
      </p:sp>
      <p:sp>
        <p:nvSpPr>
          <p:cNvPr id="334" name="Google Shape;334;p18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35" name="Google Shape;33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72700" y="-140400"/>
            <a:ext cx="9551124" cy="5348499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18"/>
          <p:cNvSpPr txBox="1"/>
          <p:nvPr/>
        </p:nvSpPr>
        <p:spPr>
          <a:xfrm>
            <a:off x="-56075" y="261600"/>
            <a:ext cx="47091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CC0000"/>
              </a:solidFill>
            </a:endParaRPr>
          </a:p>
        </p:txBody>
      </p:sp>
      <p:pic>
        <p:nvPicPr>
          <p:cNvPr id="339" name="Google Shape;33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72700" y="-138301"/>
            <a:ext cx="8931135" cy="5346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65;p20"/>
          <p:cNvSpPr txBox="1"/>
          <p:nvPr/>
        </p:nvSpPr>
        <p:spPr>
          <a:xfrm>
            <a:off x="-102368" y="4300832"/>
            <a:ext cx="39711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 i="1" dirty="0" smtClean="0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(Scritta dagli alunni della II D)</a:t>
            </a:r>
            <a:endParaRPr sz="1800" i="1" dirty="0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38" name="Google Shape;338;p18"/>
          <p:cNvSpPr txBox="1"/>
          <p:nvPr/>
        </p:nvSpPr>
        <p:spPr>
          <a:xfrm>
            <a:off x="-181133" y="683160"/>
            <a:ext cx="2969865" cy="15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 i="1" dirty="0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L’ACQUA NON E’ DA SPRECARE</a:t>
            </a:r>
            <a:endParaRPr b="1" i="1" dirty="0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 i="1" dirty="0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MA DA RICICLARE, </a:t>
            </a:r>
            <a:endParaRPr b="1" i="1" dirty="0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 i="1" dirty="0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SE TU SEI UN MALVIVENTE </a:t>
            </a:r>
            <a:endParaRPr b="1" i="1" dirty="0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 i="1" dirty="0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LA USERAI INUTILMENTE.</a:t>
            </a:r>
            <a:endParaRPr b="1" i="1" dirty="0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 b="1" i="1" dirty="0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1600" b="1" i="1" dirty="0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37" name="Google Shape;337;p18"/>
          <p:cNvSpPr txBox="1"/>
          <p:nvPr/>
        </p:nvSpPr>
        <p:spPr>
          <a:xfrm>
            <a:off x="-102368" y="-63985"/>
            <a:ext cx="6537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3100" b="1" dirty="0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POESIA SULL’ACQUA</a:t>
            </a:r>
            <a:endParaRPr sz="3100" b="1" dirty="0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192867" y="3625311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it-IT" b="1" i="1" dirty="0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L’ACQUA E’ BELLA FRESCA</a:t>
            </a:r>
          </a:p>
          <a:p>
            <a:pPr lvl="0"/>
            <a:r>
              <a:rPr lang="it-IT" b="1" i="1" dirty="0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COME UNA TORTA DELLA FESTA, </a:t>
            </a:r>
          </a:p>
          <a:p>
            <a:pPr lvl="0"/>
            <a:r>
              <a:rPr lang="it-IT" b="1" i="1" dirty="0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SE TU, UN GIORNO, MALINCONICO SARAI </a:t>
            </a:r>
          </a:p>
          <a:p>
            <a:pPr lvl="0"/>
            <a:r>
              <a:rPr lang="it-IT" b="1" i="1" dirty="0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DI UN BEL BICCHIERE D’ACQUA FRESCA TI RICORDERAI</a:t>
            </a:r>
            <a:r>
              <a:rPr lang="it-IT" b="1" i="1" dirty="0">
                <a:solidFill>
                  <a:srgbClr val="073763"/>
                </a:solidFill>
              </a:rPr>
              <a:t> </a:t>
            </a:r>
            <a:endParaRPr lang="it-IT" sz="1600" b="1" i="1" dirty="0">
              <a:solidFill>
                <a:srgbClr val="07376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220" b="1"/>
          </a:p>
        </p:txBody>
      </p:sp>
      <p:sp>
        <p:nvSpPr>
          <p:cNvPr id="345" name="Google Shape;345;p19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46" name="Google Shape;34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72700" y="-140400"/>
            <a:ext cx="9551124" cy="5348499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19"/>
          <p:cNvSpPr txBox="1"/>
          <p:nvPr/>
        </p:nvSpPr>
        <p:spPr>
          <a:xfrm>
            <a:off x="-56075" y="261600"/>
            <a:ext cx="47091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CC0000"/>
              </a:solidFill>
            </a:endParaRPr>
          </a:p>
        </p:txBody>
      </p:sp>
      <p:sp>
        <p:nvSpPr>
          <p:cNvPr id="348" name="Google Shape;348;p19"/>
          <p:cNvSpPr txBox="1"/>
          <p:nvPr/>
        </p:nvSpPr>
        <p:spPr>
          <a:xfrm>
            <a:off x="279025" y="422750"/>
            <a:ext cx="653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49" name="Google Shape;349;p19"/>
          <p:cNvSpPr txBox="1"/>
          <p:nvPr/>
        </p:nvSpPr>
        <p:spPr>
          <a:xfrm>
            <a:off x="531150" y="261600"/>
            <a:ext cx="42732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3100" b="1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Isole di plastica </a:t>
            </a:r>
            <a:endParaRPr sz="3100" b="1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50" name="Google Shape;350;p19"/>
          <p:cNvSpPr txBox="1"/>
          <p:nvPr/>
        </p:nvSpPr>
        <p:spPr>
          <a:xfrm>
            <a:off x="239700" y="1069250"/>
            <a:ext cx="8664600" cy="16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350" b="1" dirty="0">
                <a:solidFill>
                  <a:srgbClr val="20124D"/>
                </a:solidFill>
                <a:latin typeface="Comic Sans MS"/>
                <a:ea typeface="Comic Sans MS"/>
                <a:cs typeface="Comic Sans MS"/>
                <a:sym typeface="Comic Sans MS"/>
              </a:rPr>
              <a:t>Le isole di plastica sono estese discariche di rifiuti           galleggianti</a:t>
            </a:r>
            <a:r>
              <a:rPr lang="it" sz="1850" b="1" dirty="0">
                <a:solidFill>
                  <a:srgbClr val="20124D"/>
                </a:solidFill>
              </a:rPr>
              <a:t> </a:t>
            </a:r>
            <a:endParaRPr sz="1850" b="1" dirty="0">
              <a:solidFill>
                <a:srgbClr val="20124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100" dirty="0">
              <a:solidFill>
                <a:srgbClr val="20124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0124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51" name="Google Shape;35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025" y="2569550"/>
            <a:ext cx="4035194" cy="226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70979" y="2575329"/>
            <a:ext cx="3393550" cy="225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0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220" b="1"/>
          </a:p>
        </p:txBody>
      </p:sp>
      <p:sp>
        <p:nvSpPr>
          <p:cNvPr id="358" name="Google Shape;358;p20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59" name="Google Shape;35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72700" y="-140400"/>
            <a:ext cx="9551124" cy="534849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0"/>
          <p:cNvSpPr txBox="1"/>
          <p:nvPr/>
        </p:nvSpPr>
        <p:spPr>
          <a:xfrm>
            <a:off x="-56075" y="261600"/>
            <a:ext cx="47091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CC0000"/>
              </a:solidFill>
            </a:endParaRPr>
          </a:p>
        </p:txBody>
      </p:sp>
      <p:sp>
        <p:nvSpPr>
          <p:cNvPr id="361" name="Google Shape;361;p20"/>
          <p:cNvSpPr txBox="1"/>
          <p:nvPr/>
        </p:nvSpPr>
        <p:spPr>
          <a:xfrm>
            <a:off x="279025" y="422750"/>
            <a:ext cx="653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62" name="Google Shape;362;p20"/>
          <p:cNvSpPr txBox="1"/>
          <p:nvPr/>
        </p:nvSpPr>
        <p:spPr>
          <a:xfrm>
            <a:off x="279025" y="1209600"/>
            <a:ext cx="4273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73763"/>
              </a:solidFill>
              <a:highlight>
                <a:srgbClr val="3D85C6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4" name="Google Shape;364;p20"/>
          <p:cNvSpPr txBox="1"/>
          <p:nvPr/>
        </p:nvSpPr>
        <p:spPr>
          <a:xfrm>
            <a:off x="198775" y="215400"/>
            <a:ext cx="91440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900" b="1" dirty="0">
                <a:solidFill>
                  <a:schemeClr val="bg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it" sz="2900" b="1" dirty="0" smtClean="0">
                <a:solidFill>
                  <a:schemeClr val="bg1"/>
                </a:solidFill>
                <a:latin typeface="Comic Sans MS"/>
                <a:ea typeface="Comic Sans MS"/>
                <a:cs typeface="Comic Sans MS"/>
                <a:sym typeface="Comic Sans MS"/>
              </a:rPr>
              <a:t>CANZONCINA «</a:t>
            </a:r>
            <a:r>
              <a:rPr lang="it" sz="2500" b="1" dirty="0" smtClean="0">
                <a:solidFill>
                  <a:schemeClr val="bg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Chi </a:t>
            </a:r>
            <a:r>
              <a:rPr lang="it" sz="2500" b="1" dirty="0">
                <a:solidFill>
                  <a:schemeClr val="bg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spreca l’acqua è </a:t>
            </a:r>
            <a:r>
              <a:rPr lang="it" sz="2500" b="1" dirty="0" smtClean="0">
                <a:solidFill>
                  <a:schemeClr val="bg1"/>
                </a:solidFill>
                <a:latin typeface="Comic Sans MS"/>
                <a:ea typeface="Comic Sans MS"/>
                <a:cs typeface="Comic Sans MS"/>
                <a:sym typeface="Comic Sans MS"/>
              </a:rPr>
              <a:t>un matto»</a:t>
            </a:r>
            <a:endParaRPr sz="2500" b="1" baseline="30000" dirty="0">
              <a:solidFill>
                <a:schemeClr val="bg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65" name="Google Shape;365;p20"/>
          <p:cNvSpPr txBox="1"/>
          <p:nvPr/>
        </p:nvSpPr>
        <p:spPr>
          <a:xfrm>
            <a:off x="5093075" y="4110825"/>
            <a:ext cx="39711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 dirty="0">
                <a:solidFill>
                  <a:schemeClr val="bg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 le </a:t>
            </a:r>
            <a:r>
              <a:rPr lang="it" sz="1800" b="1" dirty="0" smtClean="0">
                <a:solidFill>
                  <a:schemeClr val="bg1"/>
                </a:solidFill>
                <a:latin typeface="Comic Sans MS"/>
                <a:ea typeface="Comic Sans MS"/>
                <a:cs typeface="Comic Sans MS"/>
                <a:sym typeface="Comic Sans MS"/>
              </a:rPr>
              <a:t>voci degli alunni della II D</a:t>
            </a:r>
            <a:endParaRPr sz="1800" dirty="0">
              <a:solidFill>
                <a:schemeClr val="bg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66" name="Google Shape;366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05702" y="1420727"/>
            <a:ext cx="2541600" cy="254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lv_0_2023031711445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9676" y="1036376"/>
            <a:ext cx="3352874" cy="34952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59756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1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220" b="1"/>
          </a:p>
        </p:txBody>
      </p:sp>
      <p:sp>
        <p:nvSpPr>
          <p:cNvPr id="372" name="Google Shape;372;p21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73" name="Google Shape;37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72687" y="-153000"/>
            <a:ext cx="9551124" cy="5348499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21"/>
          <p:cNvSpPr txBox="1"/>
          <p:nvPr/>
        </p:nvSpPr>
        <p:spPr>
          <a:xfrm>
            <a:off x="-56075" y="261600"/>
            <a:ext cx="47091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CC0000"/>
              </a:solidFill>
            </a:endParaRPr>
          </a:p>
        </p:txBody>
      </p:sp>
      <p:sp>
        <p:nvSpPr>
          <p:cNvPr id="375" name="Google Shape;375;p21"/>
          <p:cNvSpPr txBox="1"/>
          <p:nvPr/>
        </p:nvSpPr>
        <p:spPr>
          <a:xfrm>
            <a:off x="279025" y="422750"/>
            <a:ext cx="653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6" name="Google Shape;376;p21"/>
          <p:cNvSpPr txBox="1"/>
          <p:nvPr/>
        </p:nvSpPr>
        <p:spPr>
          <a:xfrm>
            <a:off x="531150" y="261600"/>
            <a:ext cx="42732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100" b="1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7" name="Google Shape;377;p21"/>
          <p:cNvSpPr txBox="1"/>
          <p:nvPr/>
        </p:nvSpPr>
        <p:spPr>
          <a:xfrm>
            <a:off x="3429000" y="-740650"/>
            <a:ext cx="3693900" cy="18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850" b="1">
                <a:solidFill>
                  <a:srgbClr val="20124D"/>
                </a:solidFill>
              </a:rPr>
              <a:t> </a:t>
            </a:r>
            <a:endParaRPr sz="1850" b="1">
              <a:solidFill>
                <a:srgbClr val="20124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100">
              <a:solidFill>
                <a:srgbClr val="20124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6000" b="1">
                <a:solidFill>
                  <a:srgbClr val="20124D"/>
                </a:solidFill>
                <a:latin typeface="Comic Sans MS"/>
                <a:ea typeface="Comic Sans MS"/>
                <a:cs typeface="Comic Sans MS"/>
                <a:sym typeface="Comic Sans MS"/>
              </a:rPr>
              <a:t> Fine</a:t>
            </a:r>
            <a:endParaRPr sz="6000" b="1">
              <a:solidFill>
                <a:srgbClr val="20124D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8" name="Google Shape;378;p21"/>
          <p:cNvSpPr txBox="1"/>
          <p:nvPr/>
        </p:nvSpPr>
        <p:spPr>
          <a:xfrm>
            <a:off x="1641163" y="1607900"/>
            <a:ext cx="5723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3200" b="1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</a:t>
            </a:r>
            <a:r>
              <a:rPr lang="it" sz="3400" b="1">
                <a:solidFill>
                  <a:srgbClr val="073763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Grazie per l’attenzione</a:t>
            </a:r>
            <a:endParaRPr sz="3400" b="1">
              <a:solidFill>
                <a:srgbClr val="073763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79" name="Google Shape;37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025" y="2854550"/>
            <a:ext cx="3523110" cy="198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8933" y="2912125"/>
            <a:ext cx="3804471" cy="198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Office PowerPoint</Application>
  <PresentationFormat>Presentazione su schermo (16:9)</PresentationFormat>
  <Paragraphs>30</Paragraphs>
  <Slides>9</Slides>
  <Notes>9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7" baseType="lpstr">
      <vt:lpstr>Maven Pro</vt:lpstr>
      <vt:lpstr>Nunito</vt:lpstr>
      <vt:lpstr>Comic Sans MS</vt:lpstr>
      <vt:lpstr>Verdana</vt:lpstr>
      <vt:lpstr>Poppins</vt:lpstr>
      <vt:lpstr>Arial</vt:lpstr>
      <vt:lpstr>Pacifico</vt:lpstr>
      <vt:lpstr>Momentum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giorgio carcano</dc:creator>
  <cp:lastModifiedBy>giorgio carcano</cp:lastModifiedBy>
  <cp:revision>4</cp:revision>
  <dcterms:modified xsi:type="dcterms:W3CDTF">2023-05-03T16:38:17Z</dcterms:modified>
</cp:coreProperties>
</file>