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</p:sldIdLst>
  <p:sldSz cy="5143500" cx="9144000"/>
  <p:notesSz cx="6858000" cy="9144000"/>
  <p:embeddedFontLst>
    <p:embeddedFont>
      <p:font typeface="Raleway"/>
      <p:regular r:id="rId16"/>
      <p:bold r:id="rId17"/>
      <p:italic r:id="rId18"/>
      <p:boldItalic r:id="rId19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font" Target="fonts/Raleway-bold.fntdata"/><Relationship Id="rId16" Type="http://schemas.openxmlformats.org/officeDocument/2006/relationships/font" Target="fonts/Raleway-regular.fntdata"/><Relationship Id="rId5" Type="http://schemas.openxmlformats.org/officeDocument/2006/relationships/notesMaster" Target="notesMasters/notesMaster1.xml"/><Relationship Id="rId19" Type="http://schemas.openxmlformats.org/officeDocument/2006/relationships/font" Target="fonts/Raleway-boldItalic.fntdata"/><Relationship Id="rId6" Type="http://schemas.openxmlformats.org/officeDocument/2006/relationships/slide" Target="slides/slide1.xml"/><Relationship Id="rId18" Type="http://schemas.openxmlformats.org/officeDocument/2006/relationships/font" Target="fonts/Raleway-italic.fntdata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" name="Google Shape;56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g2ca3c3b18a9_0_64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0" name="Google Shape;120;g2ca3c3b18a9_0_6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g2ca3c3b18a9_0_56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" name="Google Shape;63;g2ca3c3b18a9_0_56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2ca3c3b18a9_0_57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g2ca3c3b18a9_0_57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g2ce6f50dc89_0_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" name="Google Shape;75;g2ce6f50dc89_0_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g2ca3c3b18a9_0_58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" name="Google Shape;82;g2ca3c3b18a9_0_58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g2ca3c3b18a9_0_58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0" name="Google Shape;90;g2ca3c3b18a9_0_58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g2cf0415ddfd_0_20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g2cf0415ddfd_0_20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2ca3c3b18a9_0_61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" name="Google Shape;107;g2ca3c3b18a9_0_6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2ca3c3b18a9_0_62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3" name="Google Shape;113;g2ca3c3b18a9_0_6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80700" y="2651100"/>
            <a:ext cx="8982600" cy="2411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" name="Google Shape;11;p2"/>
          <p:cNvSpPr txBox="1"/>
          <p:nvPr>
            <p:ph type="ctrTitle"/>
          </p:nvPr>
        </p:nvSpPr>
        <p:spPr>
          <a:xfrm>
            <a:off x="485875" y="264475"/>
            <a:ext cx="8183700" cy="1473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12" name="Google Shape;12;p2"/>
          <p:cNvSpPr txBox="1"/>
          <p:nvPr>
            <p:ph idx="1" type="subTitle"/>
          </p:nvPr>
        </p:nvSpPr>
        <p:spPr>
          <a:xfrm>
            <a:off x="485875" y="1738075"/>
            <a:ext cx="8183700" cy="86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13" name="Google Shape;13;p2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11"/>
          <p:cNvSpPr/>
          <p:nvPr/>
        </p:nvSpPr>
        <p:spPr>
          <a:xfrm>
            <a:off x="80700" y="2651100"/>
            <a:ext cx="8982600" cy="2411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" name="Google Shape;49;p11"/>
          <p:cNvSpPr txBox="1"/>
          <p:nvPr>
            <p:ph hasCustomPrompt="1" type="title"/>
          </p:nvPr>
        </p:nvSpPr>
        <p:spPr>
          <a:xfrm>
            <a:off x="311700" y="743001"/>
            <a:ext cx="8520600" cy="2006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Font typeface="Source Sans Pro"/>
              <a:buNone/>
              <a:defRPr sz="12000"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Font typeface="Source Sans Pro"/>
              <a:buNone/>
              <a:defRPr sz="12000"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Font typeface="Source Sans Pro"/>
              <a:buNone/>
              <a:defRPr sz="12000"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Font typeface="Source Sans Pro"/>
              <a:buNone/>
              <a:defRPr sz="12000"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Font typeface="Source Sans Pro"/>
              <a:buNone/>
              <a:defRPr sz="12000"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Font typeface="Source Sans Pro"/>
              <a:buNone/>
              <a:defRPr sz="12000"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Font typeface="Source Sans Pro"/>
              <a:buNone/>
              <a:defRPr sz="12000"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Font typeface="Source Sans Pro"/>
              <a:buNone/>
              <a:defRPr sz="12000"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Font typeface="Source Sans Pro"/>
              <a:buNone/>
              <a:defRPr sz="12000"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r>
              <a:t>xx%</a:t>
            </a:r>
          </a:p>
        </p:txBody>
      </p:sp>
      <p:sp>
        <p:nvSpPr>
          <p:cNvPr id="50" name="Google Shape;50;p11"/>
          <p:cNvSpPr txBox="1"/>
          <p:nvPr>
            <p:ph idx="1" type="body"/>
          </p:nvPr>
        </p:nvSpPr>
        <p:spPr>
          <a:xfrm>
            <a:off x="311700" y="2845182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51" name="Google Shape;51;p11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2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4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3"/>
          <p:cNvSpPr/>
          <p:nvPr/>
        </p:nvSpPr>
        <p:spPr>
          <a:xfrm>
            <a:off x="80700" y="2651100"/>
            <a:ext cx="8982600" cy="2411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" name="Google Shape;16;p3"/>
          <p:cNvSpPr txBox="1"/>
          <p:nvPr>
            <p:ph type="title"/>
          </p:nvPr>
        </p:nvSpPr>
        <p:spPr>
          <a:xfrm>
            <a:off x="485875" y="1714500"/>
            <a:ext cx="8183700" cy="78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7" name="Google Shape;17;p3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4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20" name="Google Shape;20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1" name="Google Shape;21;p4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5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24" name="Google Shape;24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5" name="Google Shape;25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6" name="Google Shape;26;p5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6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29" name="Google Shape;29;p6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2" name="Google Shape;32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3" name="Google Shape;33;p7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bg>
      <p:bgPr>
        <a:solidFill>
          <a:schemeClr val="accent2"/>
        </a:solidFill>
      </p:bgPr>
    </p:bg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8"/>
          <p:cNvSpPr txBox="1"/>
          <p:nvPr>
            <p:ph type="title"/>
          </p:nvPr>
        </p:nvSpPr>
        <p:spPr>
          <a:xfrm>
            <a:off x="490250" y="526350"/>
            <a:ext cx="56040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36" name="Google Shape;36;p8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9"/>
          <p:cNvSpPr/>
          <p:nvPr/>
        </p:nvSpPr>
        <p:spPr>
          <a:xfrm>
            <a:off x="4636800" y="80700"/>
            <a:ext cx="4426500" cy="49821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39" name="Google Shape;39;p9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0" name="Google Shape;40;p9"/>
          <p:cNvSpPr txBox="1"/>
          <p:nvPr>
            <p:ph type="title"/>
          </p:nvPr>
        </p:nvSpPr>
        <p:spPr>
          <a:xfrm>
            <a:off x="265500" y="1181700"/>
            <a:ext cx="4045200" cy="1533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1pPr>
            <a:lvl2pPr lvl="1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9pPr>
          </a:lstStyle>
          <a:p/>
        </p:txBody>
      </p:sp>
      <p:sp>
        <p:nvSpPr>
          <p:cNvPr id="41" name="Google Shape;41;p9"/>
          <p:cNvSpPr txBox="1"/>
          <p:nvPr>
            <p:ph idx="1" type="subTitle"/>
          </p:nvPr>
        </p:nvSpPr>
        <p:spPr>
          <a:xfrm>
            <a:off x="265500" y="2769001"/>
            <a:ext cx="4045200" cy="134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42" name="Google Shape;42;p9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43" name="Google Shape;43;p9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</a:lstStyle>
          <a:p/>
        </p:txBody>
      </p:sp>
      <p:sp>
        <p:nvSpPr>
          <p:cNvPr id="46" name="Google Shape;46;p10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plum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Source Sans Pro"/>
              <a:buChar char="●"/>
              <a:defRPr sz="18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ource Sans Pro"/>
              <a:buChar char="○"/>
              <a:defRPr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ource Sans Pro"/>
              <a:buChar char="■"/>
              <a:defRPr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ource Sans Pro"/>
              <a:buChar char="●"/>
              <a:defRPr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ource Sans Pro"/>
              <a:buChar char="○"/>
              <a:defRPr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ource Sans Pro"/>
              <a:buChar char="■"/>
              <a:defRPr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ource Sans Pro"/>
              <a:buChar char="●"/>
              <a:defRPr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ource Sans Pro"/>
              <a:buChar char="○"/>
              <a:defRPr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ource Sans Pro"/>
              <a:buChar char="■"/>
              <a:defRPr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lvl="1" algn="r">
              <a:buNone/>
              <a:defRPr sz="1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lvl="2" algn="r">
              <a:buNone/>
              <a:defRPr sz="1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lvl="3" algn="r">
              <a:buNone/>
              <a:defRPr sz="1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lvl="4" algn="r">
              <a:buNone/>
              <a:defRPr sz="1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lvl="5" algn="r">
              <a:buNone/>
              <a:defRPr sz="1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lvl="6" algn="r">
              <a:buNone/>
              <a:defRPr sz="1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lvl="7" algn="r">
              <a:buNone/>
              <a:defRPr sz="1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lvl="8" algn="r">
              <a:buNone/>
              <a:defRPr sz="1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8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4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2.jpg"/><Relationship Id="rId4" Type="http://schemas.openxmlformats.org/officeDocument/2006/relationships/image" Target="../media/image14.jpg"/><Relationship Id="rId5" Type="http://schemas.openxmlformats.org/officeDocument/2006/relationships/image" Target="../media/image6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0.jpg"/><Relationship Id="rId4" Type="http://schemas.openxmlformats.org/officeDocument/2006/relationships/image" Target="../media/image15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3.jpg"/><Relationship Id="rId4" Type="http://schemas.openxmlformats.org/officeDocument/2006/relationships/image" Target="../media/image16.jpg"/><Relationship Id="rId5" Type="http://schemas.openxmlformats.org/officeDocument/2006/relationships/image" Target="../media/image11.jpg"/><Relationship Id="rId6" Type="http://schemas.openxmlformats.org/officeDocument/2006/relationships/image" Target="../media/image7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.jpg"/><Relationship Id="rId4" Type="http://schemas.openxmlformats.org/officeDocument/2006/relationships/image" Target="../media/image2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3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7.jpg"/><Relationship Id="rId4" Type="http://schemas.openxmlformats.org/officeDocument/2006/relationships/image" Target="../media/image5.jpg"/><Relationship Id="rId5" Type="http://schemas.openxmlformats.org/officeDocument/2006/relationships/image" Target="../media/image9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3"/>
          <p:cNvSpPr txBox="1"/>
          <p:nvPr>
            <p:ph type="ctrTitle"/>
          </p:nvPr>
        </p:nvSpPr>
        <p:spPr>
          <a:xfrm>
            <a:off x="485875" y="264475"/>
            <a:ext cx="8183700" cy="1473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/>
              <a:t>“La creta” </a:t>
            </a:r>
            <a:endParaRPr/>
          </a:p>
        </p:txBody>
      </p:sp>
      <p:sp>
        <p:nvSpPr>
          <p:cNvPr id="59" name="Google Shape;59;p13"/>
          <p:cNvSpPr txBox="1"/>
          <p:nvPr>
            <p:ph idx="1" type="subTitle"/>
          </p:nvPr>
        </p:nvSpPr>
        <p:spPr>
          <a:xfrm>
            <a:off x="485875" y="1738075"/>
            <a:ext cx="8183700" cy="86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1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/>
              <a:t>scuola dell’infanzia Cabassina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/>
              <a:t>gruppo 3 anni - a.s. 2023/2024</a:t>
            </a:r>
            <a:endParaRPr/>
          </a:p>
        </p:txBody>
      </p:sp>
      <p:pic>
        <p:nvPicPr>
          <p:cNvPr id="60" name="Google Shape;60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5400000">
            <a:off x="5468675" y="929925"/>
            <a:ext cx="2285524" cy="28013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2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it"/>
              <a:t>“Non è importante il prodotto finito, ma il percorso che il bambino fa per arrivare alla conoscenza”. B. Munari 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4"/>
          <p:cNvSpPr txBox="1"/>
          <p:nvPr>
            <p:ph idx="1" type="body"/>
          </p:nvPr>
        </p:nvSpPr>
        <p:spPr>
          <a:xfrm>
            <a:off x="2424800" y="602525"/>
            <a:ext cx="6306900" cy="399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/>
              <a:t>Lo sviluppo cognitivo nei bambini viene stimolato partendo da esperienze concrete di tipo percettivo, motorio e manipolativo. I bambini oggi hanno poche occasioni di giocare con materiali non strutturati come: farina, sabbia, terra, acqua… Per questo è importante poter trovare a scuola la possibilità di vivere queste esperienze polisensoriali.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it"/>
              <a:t>La creta per le sue molteplici funzioni creative, le sue qualità, il suo profumo di terra e di cose genuine, offre ad ogni bambino la possibilità di poter vivere con piacere e in modo libero un’esperienza personale gratificante. 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5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/>
              <a:t>1° incontro</a:t>
            </a:r>
            <a:endParaRPr/>
          </a:p>
        </p:txBody>
      </p:sp>
      <p:sp>
        <p:nvSpPr>
          <p:cNvPr id="71" name="Google Shape;71;p15"/>
          <p:cNvSpPr txBox="1"/>
          <p:nvPr>
            <p:ph idx="1" type="body"/>
          </p:nvPr>
        </p:nvSpPr>
        <p:spPr>
          <a:xfrm>
            <a:off x="2400262" y="1610451"/>
            <a:ext cx="6321600" cy="3002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4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it"/>
              <a:t> </a:t>
            </a:r>
            <a:r>
              <a:rPr b="1" lang="it" sz="4500"/>
              <a:t>invitiamo i bambini a manipolare a piacere la creta senza porsi obiettivi finalizzati alla realizzazione di una forma.</a:t>
            </a:r>
            <a:endParaRPr b="1" sz="4500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b="1" lang="it" sz="4500"/>
              <a:t>Prime sensazioni</a:t>
            </a:r>
            <a:endParaRPr b="1" sz="4500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b="1" lang="it" sz="4500"/>
              <a:t>“ è dura”  “ è fredda” “ è marrone”</a:t>
            </a:r>
            <a:endParaRPr b="1" sz="4500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440"/>
              <a:buFont typeface="Arial"/>
              <a:buNone/>
            </a:pPr>
            <a:r>
              <a:rPr b="1" lang="it" sz="4500"/>
              <a:t>“è morbida”  “è appiccicosa”  “è bella”</a:t>
            </a:r>
            <a:endParaRPr b="1" sz="4500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b="1" sz="4500"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72" name="Google Shape;72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363750"/>
            <a:ext cx="2095462" cy="27939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" name="Google Shape;77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28750" y="1168213"/>
            <a:ext cx="2105313" cy="2807083"/>
          </a:xfrm>
          <a:prstGeom prst="rect">
            <a:avLst/>
          </a:prstGeom>
          <a:noFill/>
          <a:ln>
            <a:noFill/>
          </a:ln>
        </p:spPr>
      </p:pic>
      <p:pic>
        <p:nvPicPr>
          <p:cNvPr id="78" name="Google Shape;78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124913" y="1211350"/>
            <a:ext cx="2105313" cy="2807083"/>
          </a:xfrm>
          <a:prstGeom prst="rect">
            <a:avLst/>
          </a:prstGeom>
          <a:noFill/>
          <a:ln>
            <a:noFill/>
          </a:ln>
        </p:spPr>
      </p:pic>
      <p:pic>
        <p:nvPicPr>
          <p:cNvPr id="79" name="Google Shape;79;p1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770909" y="672025"/>
            <a:ext cx="2914293" cy="38857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7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/>
              <a:t>2°incontro utilizziamo gli strumenti </a:t>
            </a:r>
            <a:endParaRPr/>
          </a:p>
        </p:txBody>
      </p:sp>
      <p:sp>
        <p:nvSpPr>
          <p:cNvPr id="85" name="Google Shape;85;p17"/>
          <p:cNvSpPr txBox="1"/>
          <p:nvPr>
            <p:ph idx="1" type="body"/>
          </p:nvPr>
        </p:nvSpPr>
        <p:spPr>
          <a:xfrm>
            <a:off x="2410100" y="1278525"/>
            <a:ext cx="6321600" cy="3319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it"/>
              <a:t>ogni bambino ha a disposizione degli strumenti per stendere la creta e giocare a creare liberamente e nascono le prime  pizze e torte                 </a:t>
            </a:r>
            <a:endParaRPr/>
          </a:p>
        </p:txBody>
      </p:sp>
      <p:pic>
        <p:nvPicPr>
          <p:cNvPr id="86" name="Google Shape;86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5400000">
            <a:off x="3113650" y="1991175"/>
            <a:ext cx="2105313" cy="2807083"/>
          </a:xfrm>
          <a:prstGeom prst="rect">
            <a:avLst/>
          </a:prstGeom>
          <a:noFill/>
          <a:ln>
            <a:noFill/>
          </a:ln>
        </p:spPr>
      </p:pic>
      <p:pic>
        <p:nvPicPr>
          <p:cNvPr id="87" name="Google Shape;87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427475" y="2079925"/>
            <a:ext cx="1972189" cy="262958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8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/>
              <a:t>3°incontro la creta e gli elementi naturali</a:t>
            </a:r>
            <a:endParaRPr/>
          </a:p>
        </p:txBody>
      </p:sp>
      <p:sp>
        <p:nvSpPr>
          <p:cNvPr id="93" name="Google Shape;93;p18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/>
              <a:t>I bambini sperimentano la creta utilizzando gli elementi naturali raccolti in giardino, legnetti, sassolini, cortecce, foglie e ogni bambino crea la sua opera d’arte 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94" name="Google Shape;94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700" y="2013125"/>
            <a:ext cx="1648001" cy="2458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95" name="Google Shape;95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300650" y="2013125"/>
            <a:ext cx="1844164" cy="2458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96" name="Google Shape;96;p1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643601" y="2013138"/>
            <a:ext cx="1844175" cy="2458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7" name="Google Shape;97;p18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301225" y="2046100"/>
            <a:ext cx="2185974" cy="23929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9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/>
              <a:t>4° incontro : cosa possiamo creare con la creta?...</a:t>
            </a:r>
            <a:endParaRPr/>
          </a:p>
        </p:txBody>
      </p:sp>
      <p:pic>
        <p:nvPicPr>
          <p:cNvPr id="103" name="Google Shape;103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62650" y="1657225"/>
            <a:ext cx="2879660" cy="21597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4" name="Google Shape;104;p1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853675" y="1657225"/>
            <a:ext cx="2970824" cy="22280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0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/>
              <a:t>5° incontro decoriamo la nostra ciotolina </a:t>
            </a:r>
            <a:endParaRPr/>
          </a:p>
        </p:txBody>
      </p:sp>
      <p:pic>
        <p:nvPicPr>
          <p:cNvPr id="110" name="Google Shape;110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88525" y="1016700"/>
            <a:ext cx="7042749" cy="38274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5" name="Google Shape;115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69950" y="2206260"/>
            <a:ext cx="3388449" cy="2283528"/>
          </a:xfrm>
          <a:prstGeom prst="rect">
            <a:avLst/>
          </a:prstGeom>
          <a:noFill/>
          <a:ln>
            <a:noFill/>
          </a:ln>
        </p:spPr>
      </p:pic>
      <p:pic>
        <p:nvPicPr>
          <p:cNvPr id="116" name="Google Shape;116;p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607775" y="2165950"/>
            <a:ext cx="3508086" cy="2364148"/>
          </a:xfrm>
          <a:prstGeom prst="rect">
            <a:avLst/>
          </a:prstGeom>
          <a:noFill/>
          <a:ln>
            <a:noFill/>
          </a:ln>
        </p:spPr>
      </p:pic>
      <p:pic>
        <p:nvPicPr>
          <p:cNvPr id="117" name="Google Shape;117;p2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341925" y="481008"/>
            <a:ext cx="3508074" cy="236414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Plum">
  <a:themeElements>
    <a:clrScheme name="Plum">
      <a:dk1>
        <a:srgbClr val="611BB8"/>
      </a:dk1>
      <a:lt1>
        <a:srgbClr val="FFFFFF"/>
      </a:lt1>
      <a:dk2>
        <a:srgbClr val="000000"/>
      </a:dk2>
      <a:lt2>
        <a:srgbClr val="7F7F7F"/>
      </a:lt2>
      <a:accent1>
        <a:srgbClr val="333333"/>
      </a:accent1>
      <a:accent2>
        <a:srgbClr val="5E2B97"/>
      </a:accent2>
      <a:accent3>
        <a:srgbClr val="7E57C2"/>
      </a:accent3>
      <a:accent4>
        <a:srgbClr val="C77025"/>
      </a:accent4>
      <a:accent5>
        <a:srgbClr val="009688"/>
      </a:accent5>
      <a:accent6>
        <a:srgbClr val="FFD600"/>
      </a:accent6>
      <a:hlink>
        <a:srgbClr val="009688"/>
      </a:hlink>
      <a:folHlink>
        <a:srgbClr val="009688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