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6" r:id="rId7"/>
    <p:sldId id="272" r:id="rId8"/>
    <p:sldId id="267" r:id="rId9"/>
    <p:sldId id="268" r:id="rId10"/>
    <p:sldId id="269" r:id="rId11"/>
    <p:sldId id="273" r:id="rId12"/>
    <p:sldId id="270" r:id="rId13"/>
    <p:sldId id="274" r:id="rId14"/>
    <p:sldId id="271" r:id="rId15"/>
    <p:sldId id="275" r:id="rId16"/>
    <p:sldId id="278" r:id="rId17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864"/>
    <p:restoredTop sz="94633"/>
  </p:normalViewPr>
  <p:slideViewPr>
    <p:cSldViewPr snapToGrid="0">
      <p:cViewPr varScale="1">
        <p:scale>
          <a:sx n="102" d="100"/>
          <a:sy n="102" d="100"/>
        </p:scale>
        <p:origin x="304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6859DA-37D6-4107-8A3C-E6C224BD21D0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D7E74D70-ADB4-40C6-AD9C-3841E812A66B}">
      <dgm:prSet/>
      <dgm:spPr/>
      <dgm:t>
        <a:bodyPr/>
        <a:lstStyle/>
        <a:p>
          <a:r>
            <a:rPr lang="it-IT"/>
            <a:t>Programmazione</a:t>
          </a:r>
          <a:endParaRPr lang="en-US"/>
        </a:p>
      </dgm:t>
    </dgm:pt>
    <dgm:pt modelId="{42DCB7D9-B452-4D17-B693-8E67349E137B}" type="parTrans" cxnId="{A224CD82-D963-4A0C-BFC5-722877DD3A5C}">
      <dgm:prSet/>
      <dgm:spPr/>
      <dgm:t>
        <a:bodyPr/>
        <a:lstStyle/>
        <a:p>
          <a:endParaRPr lang="en-US"/>
        </a:p>
      </dgm:t>
    </dgm:pt>
    <dgm:pt modelId="{FEC6EC5E-D5B5-432B-8F76-AC58366DDC2C}" type="sibTrans" cxnId="{A224CD82-D963-4A0C-BFC5-722877DD3A5C}">
      <dgm:prSet/>
      <dgm:spPr/>
      <dgm:t>
        <a:bodyPr/>
        <a:lstStyle/>
        <a:p>
          <a:endParaRPr lang="en-US"/>
        </a:p>
      </dgm:t>
    </dgm:pt>
    <dgm:pt modelId="{410CF7ED-2A56-45BA-9BB3-1CE384ED1FDD}">
      <dgm:prSet/>
      <dgm:spPr/>
      <dgm:t>
        <a:bodyPr/>
        <a:lstStyle/>
        <a:p>
          <a:r>
            <a:rPr lang="it-IT"/>
            <a:t>Pensiero computazionale: sequenza di azioni</a:t>
          </a:r>
          <a:endParaRPr lang="en-US"/>
        </a:p>
      </dgm:t>
    </dgm:pt>
    <dgm:pt modelId="{82F6CD3C-31C9-4809-9A24-1FD27C657E58}" type="parTrans" cxnId="{0301A82E-8E49-473A-BC47-CCE4CB7F2365}">
      <dgm:prSet/>
      <dgm:spPr/>
      <dgm:t>
        <a:bodyPr/>
        <a:lstStyle/>
        <a:p>
          <a:endParaRPr lang="en-US"/>
        </a:p>
      </dgm:t>
    </dgm:pt>
    <dgm:pt modelId="{E71B9880-EFB7-4D86-988C-F9532009DDB9}" type="sibTrans" cxnId="{0301A82E-8E49-473A-BC47-CCE4CB7F2365}">
      <dgm:prSet/>
      <dgm:spPr/>
      <dgm:t>
        <a:bodyPr/>
        <a:lstStyle/>
        <a:p>
          <a:endParaRPr lang="en-US"/>
        </a:p>
      </dgm:t>
    </dgm:pt>
    <dgm:pt modelId="{F48BFC7B-B7DF-4C06-A09B-A06053B42B69}">
      <dgm:prSet/>
      <dgm:spPr/>
      <dgm:t>
        <a:bodyPr/>
        <a:lstStyle/>
        <a:p>
          <a:r>
            <a:rPr lang="it-IT"/>
            <a:t>Problem solving</a:t>
          </a:r>
          <a:endParaRPr lang="en-US"/>
        </a:p>
      </dgm:t>
    </dgm:pt>
    <dgm:pt modelId="{6BB81301-7017-4D30-8B3F-2E36493065E0}" type="parTrans" cxnId="{3695910C-FE18-4099-907B-61681C13806F}">
      <dgm:prSet/>
      <dgm:spPr/>
      <dgm:t>
        <a:bodyPr/>
        <a:lstStyle/>
        <a:p>
          <a:endParaRPr lang="en-US"/>
        </a:p>
      </dgm:t>
    </dgm:pt>
    <dgm:pt modelId="{AAE6FF5F-C565-4387-8006-138028225C51}" type="sibTrans" cxnId="{3695910C-FE18-4099-907B-61681C13806F}">
      <dgm:prSet/>
      <dgm:spPr/>
      <dgm:t>
        <a:bodyPr/>
        <a:lstStyle/>
        <a:p>
          <a:endParaRPr lang="en-US"/>
        </a:p>
      </dgm:t>
    </dgm:pt>
    <dgm:pt modelId="{65CE6AD8-2225-CB42-B5DD-B2B8977E4FEC}" type="pres">
      <dgm:prSet presAssocID="{3B6859DA-37D6-4107-8A3C-E6C224BD21D0}" presName="vert0" presStyleCnt="0">
        <dgm:presLayoutVars>
          <dgm:dir/>
          <dgm:animOne val="branch"/>
          <dgm:animLvl val="lvl"/>
        </dgm:presLayoutVars>
      </dgm:prSet>
      <dgm:spPr/>
    </dgm:pt>
    <dgm:pt modelId="{59B079B3-0CAC-0042-BF7E-771EBEC99723}" type="pres">
      <dgm:prSet presAssocID="{D7E74D70-ADB4-40C6-AD9C-3841E812A66B}" presName="thickLine" presStyleLbl="alignNode1" presStyleIdx="0" presStyleCnt="3"/>
      <dgm:spPr/>
    </dgm:pt>
    <dgm:pt modelId="{DC8347CD-5964-7B4A-A14F-04FB9D316631}" type="pres">
      <dgm:prSet presAssocID="{D7E74D70-ADB4-40C6-AD9C-3841E812A66B}" presName="horz1" presStyleCnt="0"/>
      <dgm:spPr/>
    </dgm:pt>
    <dgm:pt modelId="{C895C511-8C54-5042-92F7-0F45F992B1BC}" type="pres">
      <dgm:prSet presAssocID="{D7E74D70-ADB4-40C6-AD9C-3841E812A66B}" presName="tx1" presStyleLbl="revTx" presStyleIdx="0" presStyleCnt="3"/>
      <dgm:spPr/>
    </dgm:pt>
    <dgm:pt modelId="{9B84F7B5-C3D6-4C43-A025-334275440AF1}" type="pres">
      <dgm:prSet presAssocID="{D7E74D70-ADB4-40C6-AD9C-3841E812A66B}" presName="vert1" presStyleCnt="0"/>
      <dgm:spPr/>
    </dgm:pt>
    <dgm:pt modelId="{5834E4C0-296C-0B4E-962F-A55BE64DAA81}" type="pres">
      <dgm:prSet presAssocID="{410CF7ED-2A56-45BA-9BB3-1CE384ED1FDD}" presName="thickLine" presStyleLbl="alignNode1" presStyleIdx="1" presStyleCnt="3"/>
      <dgm:spPr/>
    </dgm:pt>
    <dgm:pt modelId="{A2729D17-73E1-4C43-8B2D-8ACEE404601A}" type="pres">
      <dgm:prSet presAssocID="{410CF7ED-2A56-45BA-9BB3-1CE384ED1FDD}" presName="horz1" presStyleCnt="0"/>
      <dgm:spPr/>
    </dgm:pt>
    <dgm:pt modelId="{40A32EF0-1351-B14E-AA4C-5A3143DB2FE3}" type="pres">
      <dgm:prSet presAssocID="{410CF7ED-2A56-45BA-9BB3-1CE384ED1FDD}" presName="tx1" presStyleLbl="revTx" presStyleIdx="1" presStyleCnt="3"/>
      <dgm:spPr/>
    </dgm:pt>
    <dgm:pt modelId="{6E1FF6D1-EC1A-8445-A2D4-D911B37A5500}" type="pres">
      <dgm:prSet presAssocID="{410CF7ED-2A56-45BA-9BB3-1CE384ED1FDD}" presName="vert1" presStyleCnt="0"/>
      <dgm:spPr/>
    </dgm:pt>
    <dgm:pt modelId="{D15660B4-FBB6-DA4E-99AB-BA1B2F5C87F6}" type="pres">
      <dgm:prSet presAssocID="{F48BFC7B-B7DF-4C06-A09B-A06053B42B69}" presName="thickLine" presStyleLbl="alignNode1" presStyleIdx="2" presStyleCnt="3"/>
      <dgm:spPr/>
    </dgm:pt>
    <dgm:pt modelId="{BC90C15D-BED3-F448-8584-76A7CD0931BC}" type="pres">
      <dgm:prSet presAssocID="{F48BFC7B-B7DF-4C06-A09B-A06053B42B69}" presName="horz1" presStyleCnt="0"/>
      <dgm:spPr/>
    </dgm:pt>
    <dgm:pt modelId="{D3A7D102-8D52-9943-8F08-417F31F75A9A}" type="pres">
      <dgm:prSet presAssocID="{F48BFC7B-B7DF-4C06-A09B-A06053B42B69}" presName="tx1" presStyleLbl="revTx" presStyleIdx="2" presStyleCnt="3"/>
      <dgm:spPr/>
    </dgm:pt>
    <dgm:pt modelId="{B7D71C8E-D02A-AE46-B326-1E12646CBA1D}" type="pres">
      <dgm:prSet presAssocID="{F48BFC7B-B7DF-4C06-A09B-A06053B42B69}" presName="vert1" presStyleCnt="0"/>
      <dgm:spPr/>
    </dgm:pt>
  </dgm:ptLst>
  <dgm:cxnLst>
    <dgm:cxn modelId="{3695910C-FE18-4099-907B-61681C13806F}" srcId="{3B6859DA-37D6-4107-8A3C-E6C224BD21D0}" destId="{F48BFC7B-B7DF-4C06-A09B-A06053B42B69}" srcOrd="2" destOrd="0" parTransId="{6BB81301-7017-4D30-8B3F-2E36493065E0}" sibTransId="{AAE6FF5F-C565-4387-8006-138028225C51}"/>
    <dgm:cxn modelId="{9F56CC0E-D49C-D242-946F-B1D9C87925BE}" type="presOf" srcId="{3B6859DA-37D6-4107-8A3C-E6C224BD21D0}" destId="{65CE6AD8-2225-CB42-B5DD-B2B8977E4FEC}" srcOrd="0" destOrd="0" presId="urn:microsoft.com/office/officeart/2008/layout/LinedList"/>
    <dgm:cxn modelId="{EF360117-8DB8-DA42-892D-5F484E73C386}" type="presOf" srcId="{410CF7ED-2A56-45BA-9BB3-1CE384ED1FDD}" destId="{40A32EF0-1351-B14E-AA4C-5A3143DB2FE3}" srcOrd="0" destOrd="0" presId="urn:microsoft.com/office/officeart/2008/layout/LinedList"/>
    <dgm:cxn modelId="{0301A82E-8E49-473A-BC47-CCE4CB7F2365}" srcId="{3B6859DA-37D6-4107-8A3C-E6C224BD21D0}" destId="{410CF7ED-2A56-45BA-9BB3-1CE384ED1FDD}" srcOrd="1" destOrd="0" parTransId="{82F6CD3C-31C9-4809-9A24-1FD27C657E58}" sibTransId="{E71B9880-EFB7-4D86-988C-F9532009DDB9}"/>
    <dgm:cxn modelId="{871FE571-B87E-D040-95F0-043B6136023B}" type="presOf" srcId="{D7E74D70-ADB4-40C6-AD9C-3841E812A66B}" destId="{C895C511-8C54-5042-92F7-0F45F992B1BC}" srcOrd="0" destOrd="0" presId="urn:microsoft.com/office/officeart/2008/layout/LinedList"/>
    <dgm:cxn modelId="{A224CD82-D963-4A0C-BFC5-722877DD3A5C}" srcId="{3B6859DA-37D6-4107-8A3C-E6C224BD21D0}" destId="{D7E74D70-ADB4-40C6-AD9C-3841E812A66B}" srcOrd="0" destOrd="0" parTransId="{42DCB7D9-B452-4D17-B693-8E67349E137B}" sibTransId="{FEC6EC5E-D5B5-432B-8F76-AC58366DDC2C}"/>
    <dgm:cxn modelId="{A5D0A3B4-93F9-614F-9B50-E81D68B8B096}" type="presOf" srcId="{F48BFC7B-B7DF-4C06-A09B-A06053B42B69}" destId="{D3A7D102-8D52-9943-8F08-417F31F75A9A}" srcOrd="0" destOrd="0" presId="urn:microsoft.com/office/officeart/2008/layout/LinedList"/>
    <dgm:cxn modelId="{6E708C3C-70B2-0D4E-9216-FDB0F0B7AB3C}" type="presParOf" srcId="{65CE6AD8-2225-CB42-B5DD-B2B8977E4FEC}" destId="{59B079B3-0CAC-0042-BF7E-771EBEC99723}" srcOrd="0" destOrd="0" presId="urn:microsoft.com/office/officeart/2008/layout/LinedList"/>
    <dgm:cxn modelId="{6258CD3B-25FC-144C-9F0B-460DCF68E699}" type="presParOf" srcId="{65CE6AD8-2225-CB42-B5DD-B2B8977E4FEC}" destId="{DC8347CD-5964-7B4A-A14F-04FB9D316631}" srcOrd="1" destOrd="0" presId="urn:microsoft.com/office/officeart/2008/layout/LinedList"/>
    <dgm:cxn modelId="{9E72A610-407E-7947-B6E5-C7668916A865}" type="presParOf" srcId="{DC8347CD-5964-7B4A-A14F-04FB9D316631}" destId="{C895C511-8C54-5042-92F7-0F45F992B1BC}" srcOrd="0" destOrd="0" presId="urn:microsoft.com/office/officeart/2008/layout/LinedList"/>
    <dgm:cxn modelId="{19676BD7-DFC0-E24D-AE91-F2A1CDAFE783}" type="presParOf" srcId="{DC8347CD-5964-7B4A-A14F-04FB9D316631}" destId="{9B84F7B5-C3D6-4C43-A025-334275440AF1}" srcOrd="1" destOrd="0" presId="urn:microsoft.com/office/officeart/2008/layout/LinedList"/>
    <dgm:cxn modelId="{6C158521-1AFB-D742-928A-7BF6AE505A75}" type="presParOf" srcId="{65CE6AD8-2225-CB42-B5DD-B2B8977E4FEC}" destId="{5834E4C0-296C-0B4E-962F-A55BE64DAA81}" srcOrd="2" destOrd="0" presId="urn:microsoft.com/office/officeart/2008/layout/LinedList"/>
    <dgm:cxn modelId="{6B0E90D5-57EE-7A4D-820A-200F8DDC08AB}" type="presParOf" srcId="{65CE6AD8-2225-CB42-B5DD-B2B8977E4FEC}" destId="{A2729D17-73E1-4C43-8B2D-8ACEE404601A}" srcOrd="3" destOrd="0" presId="urn:microsoft.com/office/officeart/2008/layout/LinedList"/>
    <dgm:cxn modelId="{F8A170CA-EDF3-9647-AF64-573670927A44}" type="presParOf" srcId="{A2729D17-73E1-4C43-8B2D-8ACEE404601A}" destId="{40A32EF0-1351-B14E-AA4C-5A3143DB2FE3}" srcOrd="0" destOrd="0" presId="urn:microsoft.com/office/officeart/2008/layout/LinedList"/>
    <dgm:cxn modelId="{03C04E7B-9510-584C-949B-FB2426964B73}" type="presParOf" srcId="{A2729D17-73E1-4C43-8B2D-8ACEE404601A}" destId="{6E1FF6D1-EC1A-8445-A2D4-D911B37A5500}" srcOrd="1" destOrd="0" presId="urn:microsoft.com/office/officeart/2008/layout/LinedList"/>
    <dgm:cxn modelId="{509F1A73-3067-E54C-BBA4-806671C8498E}" type="presParOf" srcId="{65CE6AD8-2225-CB42-B5DD-B2B8977E4FEC}" destId="{D15660B4-FBB6-DA4E-99AB-BA1B2F5C87F6}" srcOrd="4" destOrd="0" presId="urn:microsoft.com/office/officeart/2008/layout/LinedList"/>
    <dgm:cxn modelId="{5D601F00-1B09-E64B-8A00-464386B38659}" type="presParOf" srcId="{65CE6AD8-2225-CB42-B5DD-B2B8977E4FEC}" destId="{BC90C15D-BED3-F448-8584-76A7CD0931BC}" srcOrd="5" destOrd="0" presId="urn:microsoft.com/office/officeart/2008/layout/LinedList"/>
    <dgm:cxn modelId="{DFEF9F5A-9402-4A4D-B9C1-BA29E0A3DD77}" type="presParOf" srcId="{BC90C15D-BED3-F448-8584-76A7CD0931BC}" destId="{D3A7D102-8D52-9943-8F08-417F31F75A9A}" srcOrd="0" destOrd="0" presId="urn:microsoft.com/office/officeart/2008/layout/LinedList"/>
    <dgm:cxn modelId="{E2E90EC4-A35A-2344-BEFF-1BD5D6B0DEC1}" type="presParOf" srcId="{BC90C15D-BED3-F448-8584-76A7CD0931BC}" destId="{B7D71C8E-D02A-AE46-B326-1E12646CBA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DD864B-9307-437A-9D24-1AEC39381070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1D9507F1-E89E-4726-BCEF-B10675CA75E0}">
      <dgm:prSet/>
      <dgm:spPr/>
      <dgm:t>
        <a:bodyPr/>
        <a:lstStyle/>
        <a:p>
          <a:r>
            <a:rPr lang="it-IT" dirty="0"/>
            <a:t>Il progetto è rivolto a 34 bambini di 5 anni suddivisi in due gruppi da 17.</a:t>
          </a:r>
          <a:endParaRPr lang="en-US" dirty="0"/>
        </a:p>
      </dgm:t>
    </dgm:pt>
    <dgm:pt modelId="{FD11BA91-4C19-4BEC-AAD7-DC8AE13D0559}" type="parTrans" cxnId="{1198E949-47BC-40C2-8286-73212323D625}">
      <dgm:prSet/>
      <dgm:spPr/>
      <dgm:t>
        <a:bodyPr/>
        <a:lstStyle/>
        <a:p>
          <a:endParaRPr lang="en-US"/>
        </a:p>
      </dgm:t>
    </dgm:pt>
    <dgm:pt modelId="{32779B2E-6F5C-4B92-8754-3A0D7ACCA660}" type="sibTrans" cxnId="{1198E949-47BC-40C2-8286-73212323D625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B99E889A-7F3F-4F70-9978-E41DC276B214}">
      <dgm:prSet/>
      <dgm:spPr/>
      <dgm:t>
        <a:bodyPr/>
        <a:lstStyle/>
        <a:p>
          <a:r>
            <a:rPr lang="it-IT"/>
            <a:t>Si svolge all’interno del plesso in particolare nell’aula biblioteca e nel salone.</a:t>
          </a:r>
          <a:endParaRPr lang="en-US"/>
        </a:p>
      </dgm:t>
    </dgm:pt>
    <dgm:pt modelId="{AB4C94E4-C3C7-4842-B97A-9AB5B72E3222}" type="parTrans" cxnId="{97B00B77-5EAD-4C95-B08E-7219D1EC0D4F}">
      <dgm:prSet/>
      <dgm:spPr/>
      <dgm:t>
        <a:bodyPr/>
        <a:lstStyle/>
        <a:p>
          <a:endParaRPr lang="en-US"/>
        </a:p>
      </dgm:t>
    </dgm:pt>
    <dgm:pt modelId="{1F9C1D31-0A67-40A5-A730-02709ECB0948}" type="sibTrans" cxnId="{97B00B77-5EAD-4C95-B08E-7219D1EC0D4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1C1EE45-8803-482E-9366-34D574EE534E}">
      <dgm:prSet/>
      <dgm:spPr/>
      <dgm:t>
        <a:bodyPr/>
        <a:lstStyle/>
        <a:p>
          <a:r>
            <a:rPr lang="it-IT"/>
            <a:t>22 ore: 11 incontri da 2 ore.</a:t>
          </a:r>
          <a:endParaRPr lang="en-US"/>
        </a:p>
      </dgm:t>
    </dgm:pt>
    <dgm:pt modelId="{B942A6B5-C41F-4F39-B466-7A9F10154FA7}" type="parTrans" cxnId="{41E39567-A32C-44E3-A478-D6E5C8D61E02}">
      <dgm:prSet/>
      <dgm:spPr/>
      <dgm:t>
        <a:bodyPr/>
        <a:lstStyle/>
        <a:p>
          <a:endParaRPr lang="en-US"/>
        </a:p>
      </dgm:t>
    </dgm:pt>
    <dgm:pt modelId="{33505303-5681-4386-9998-9CC1A66DC0D5}" type="sibTrans" cxnId="{41E39567-A32C-44E3-A478-D6E5C8D61E02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13525F02-AC20-604B-93DC-B45515BFD3C1}" type="pres">
      <dgm:prSet presAssocID="{0DDD864B-9307-437A-9D24-1AEC39381070}" presName="Name0" presStyleCnt="0">
        <dgm:presLayoutVars>
          <dgm:animLvl val="lvl"/>
          <dgm:resizeHandles val="exact"/>
        </dgm:presLayoutVars>
      </dgm:prSet>
      <dgm:spPr/>
    </dgm:pt>
    <dgm:pt modelId="{59BEC08A-5C46-134E-B7CC-A069EAEBAD16}" type="pres">
      <dgm:prSet presAssocID="{1D9507F1-E89E-4726-BCEF-B10675CA75E0}" presName="compositeNode" presStyleCnt="0">
        <dgm:presLayoutVars>
          <dgm:bulletEnabled val="1"/>
        </dgm:presLayoutVars>
      </dgm:prSet>
      <dgm:spPr/>
    </dgm:pt>
    <dgm:pt modelId="{A8AF8BCE-88D8-B14E-AC4D-646BC46D2AD1}" type="pres">
      <dgm:prSet presAssocID="{1D9507F1-E89E-4726-BCEF-B10675CA75E0}" presName="bgRect" presStyleLbl="alignNode1" presStyleIdx="0" presStyleCnt="3"/>
      <dgm:spPr/>
    </dgm:pt>
    <dgm:pt modelId="{9D4F07A9-1EFB-1A4C-8F96-E76F62BBA75C}" type="pres">
      <dgm:prSet presAssocID="{32779B2E-6F5C-4B92-8754-3A0D7ACCA660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3351D45-C445-D445-8E0B-2BC28CC45678}" type="pres">
      <dgm:prSet presAssocID="{1D9507F1-E89E-4726-BCEF-B10675CA75E0}" presName="nodeRect" presStyleLbl="alignNode1" presStyleIdx="0" presStyleCnt="3">
        <dgm:presLayoutVars>
          <dgm:bulletEnabled val="1"/>
        </dgm:presLayoutVars>
      </dgm:prSet>
      <dgm:spPr/>
    </dgm:pt>
    <dgm:pt modelId="{F9AE0FDC-6910-B144-A768-BA4D96E265A5}" type="pres">
      <dgm:prSet presAssocID="{32779B2E-6F5C-4B92-8754-3A0D7ACCA660}" presName="sibTrans" presStyleCnt="0"/>
      <dgm:spPr/>
    </dgm:pt>
    <dgm:pt modelId="{474EFF61-14CC-BE49-BB77-2A33074BD9D6}" type="pres">
      <dgm:prSet presAssocID="{B99E889A-7F3F-4F70-9978-E41DC276B214}" presName="compositeNode" presStyleCnt="0">
        <dgm:presLayoutVars>
          <dgm:bulletEnabled val="1"/>
        </dgm:presLayoutVars>
      </dgm:prSet>
      <dgm:spPr/>
    </dgm:pt>
    <dgm:pt modelId="{CBD6D337-67A6-454B-847B-883BD6E76933}" type="pres">
      <dgm:prSet presAssocID="{B99E889A-7F3F-4F70-9978-E41DC276B214}" presName="bgRect" presStyleLbl="alignNode1" presStyleIdx="1" presStyleCnt="3"/>
      <dgm:spPr/>
    </dgm:pt>
    <dgm:pt modelId="{91AFFB92-2F0C-4642-A4A9-86872DA0AC2F}" type="pres">
      <dgm:prSet presAssocID="{1F9C1D31-0A67-40A5-A730-02709ECB0948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EB2CD9A1-9DBD-0C46-ACC1-CBDEF128A35A}" type="pres">
      <dgm:prSet presAssocID="{B99E889A-7F3F-4F70-9978-E41DC276B214}" presName="nodeRect" presStyleLbl="alignNode1" presStyleIdx="1" presStyleCnt="3">
        <dgm:presLayoutVars>
          <dgm:bulletEnabled val="1"/>
        </dgm:presLayoutVars>
      </dgm:prSet>
      <dgm:spPr/>
    </dgm:pt>
    <dgm:pt modelId="{2208E014-54D6-F240-890A-B63E7DBF6BEB}" type="pres">
      <dgm:prSet presAssocID="{1F9C1D31-0A67-40A5-A730-02709ECB0948}" presName="sibTrans" presStyleCnt="0"/>
      <dgm:spPr/>
    </dgm:pt>
    <dgm:pt modelId="{AF13532D-F00A-9545-9C0E-858C4788C209}" type="pres">
      <dgm:prSet presAssocID="{21C1EE45-8803-482E-9366-34D574EE534E}" presName="compositeNode" presStyleCnt="0">
        <dgm:presLayoutVars>
          <dgm:bulletEnabled val="1"/>
        </dgm:presLayoutVars>
      </dgm:prSet>
      <dgm:spPr/>
    </dgm:pt>
    <dgm:pt modelId="{4C481D1B-624A-064C-80AF-472733363849}" type="pres">
      <dgm:prSet presAssocID="{21C1EE45-8803-482E-9366-34D574EE534E}" presName="bgRect" presStyleLbl="alignNode1" presStyleIdx="2" presStyleCnt="3"/>
      <dgm:spPr/>
    </dgm:pt>
    <dgm:pt modelId="{3EFEE8AA-0D89-F749-A8F1-847860FF6793}" type="pres">
      <dgm:prSet presAssocID="{33505303-5681-4386-9998-9CC1A66DC0D5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747E819E-098B-9146-A441-478DE25F008E}" type="pres">
      <dgm:prSet presAssocID="{21C1EE45-8803-482E-9366-34D574EE534E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485EC24-0D87-FB49-A06F-12BFE7F4AEDC}" type="presOf" srcId="{1D9507F1-E89E-4726-BCEF-B10675CA75E0}" destId="{F3351D45-C445-D445-8E0B-2BC28CC45678}" srcOrd="1" destOrd="0" presId="urn:microsoft.com/office/officeart/2016/7/layout/LinearBlockProcessNumbered"/>
    <dgm:cxn modelId="{A50AFB3D-67D7-134D-AA16-03D05F46768B}" type="presOf" srcId="{21C1EE45-8803-482E-9366-34D574EE534E}" destId="{4C481D1B-624A-064C-80AF-472733363849}" srcOrd="0" destOrd="0" presId="urn:microsoft.com/office/officeart/2016/7/layout/LinearBlockProcessNumbered"/>
    <dgm:cxn modelId="{AD283749-777A-A144-BCB0-91F10E02B68B}" type="presOf" srcId="{B99E889A-7F3F-4F70-9978-E41DC276B214}" destId="{CBD6D337-67A6-454B-847B-883BD6E76933}" srcOrd="0" destOrd="0" presId="urn:microsoft.com/office/officeart/2016/7/layout/LinearBlockProcessNumbered"/>
    <dgm:cxn modelId="{1198E949-47BC-40C2-8286-73212323D625}" srcId="{0DDD864B-9307-437A-9D24-1AEC39381070}" destId="{1D9507F1-E89E-4726-BCEF-B10675CA75E0}" srcOrd="0" destOrd="0" parTransId="{FD11BA91-4C19-4BEC-AAD7-DC8AE13D0559}" sibTransId="{32779B2E-6F5C-4B92-8754-3A0D7ACCA660}"/>
    <dgm:cxn modelId="{D195BC61-EA21-F04D-A5A1-FE20C3FE160A}" type="presOf" srcId="{21C1EE45-8803-482E-9366-34D574EE534E}" destId="{747E819E-098B-9146-A441-478DE25F008E}" srcOrd="1" destOrd="0" presId="urn:microsoft.com/office/officeart/2016/7/layout/LinearBlockProcessNumbered"/>
    <dgm:cxn modelId="{41E39567-A32C-44E3-A478-D6E5C8D61E02}" srcId="{0DDD864B-9307-437A-9D24-1AEC39381070}" destId="{21C1EE45-8803-482E-9366-34D574EE534E}" srcOrd="2" destOrd="0" parTransId="{B942A6B5-C41F-4F39-B466-7A9F10154FA7}" sibTransId="{33505303-5681-4386-9998-9CC1A66DC0D5}"/>
    <dgm:cxn modelId="{C7E1926E-D780-2A4C-A577-063CC9741F71}" type="presOf" srcId="{B99E889A-7F3F-4F70-9978-E41DC276B214}" destId="{EB2CD9A1-9DBD-0C46-ACC1-CBDEF128A35A}" srcOrd="1" destOrd="0" presId="urn:microsoft.com/office/officeart/2016/7/layout/LinearBlockProcessNumbered"/>
    <dgm:cxn modelId="{97B00B77-5EAD-4C95-B08E-7219D1EC0D4F}" srcId="{0DDD864B-9307-437A-9D24-1AEC39381070}" destId="{B99E889A-7F3F-4F70-9978-E41DC276B214}" srcOrd="1" destOrd="0" parTransId="{AB4C94E4-C3C7-4842-B97A-9AB5B72E3222}" sibTransId="{1F9C1D31-0A67-40A5-A730-02709ECB0948}"/>
    <dgm:cxn modelId="{CE5C8D95-A2FB-B245-8546-7B5DB418132A}" type="presOf" srcId="{1D9507F1-E89E-4726-BCEF-B10675CA75E0}" destId="{A8AF8BCE-88D8-B14E-AC4D-646BC46D2AD1}" srcOrd="0" destOrd="0" presId="urn:microsoft.com/office/officeart/2016/7/layout/LinearBlockProcessNumbered"/>
    <dgm:cxn modelId="{F21CD7C2-82C5-5941-8B4D-2111A7D9DE3F}" type="presOf" srcId="{1F9C1D31-0A67-40A5-A730-02709ECB0948}" destId="{91AFFB92-2F0C-4642-A4A9-86872DA0AC2F}" srcOrd="0" destOrd="0" presId="urn:microsoft.com/office/officeart/2016/7/layout/LinearBlockProcessNumbered"/>
    <dgm:cxn modelId="{BE8C33EE-89A9-7045-8656-944EA53A888D}" type="presOf" srcId="{33505303-5681-4386-9998-9CC1A66DC0D5}" destId="{3EFEE8AA-0D89-F749-A8F1-847860FF6793}" srcOrd="0" destOrd="0" presId="urn:microsoft.com/office/officeart/2016/7/layout/LinearBlockProcessNumbered"/>
    <dgm:cxn modelId="{683AD2F8-B84C-7A47-8176-B20293F206A3}" type="presOf" srcId="{0DDD864B-9307-437A-9D24-1AEC39381070}" destId="{13525F02-AC20-604B-93DC-B45515BFD3C1}" srcOrd="0" destOrd="0" presId="urn:microsoft.com/office/officeart/2016/7/layout/LinearBlockProcessNumbered"/>
    <dgm:cxn modelId="{3B039EFB-A5C8-284F-A5DD-B4A9EDE1AFDC}" type="presOf" srcId="{32779B2E-6F5C-4B92-8754-3A0D7ACCA660}" destId="{9D4F07A9-1EFB-1A4C-8F96-E76F62BBA75C}" srcOrd="0" destOrd="0" presId="urn:microsoft.com/office/officeart/2016/7/layout/LinearBlockProcessNumbered"/>
    <dgm:cxn modelId="{1A2CC224-8849-CF48-A6C0-97E8DB25F4A6}" type="presParOf" srcId="{13525F02-AC20-604B-93DC-B45515BFD3C1}" destId="{59BEC08A-5C46-134E-B7CC-A069EAEBAD16}" srcOrd="0" destOrd="0" presId="urn:microsoft.com/office/officeart/2016/7/layout/LinearBlockProcessNumbered"/>
    <dgm:cxn modelId="{4AF535D3-3F69-0848-B7AD-67FD9B66F5D5}" type="presParOf" srcId="{59BEC08A-5C46-134E-B7CC-A069EAEBAD16}" destId="{A8AF8BCE-88D8-B14E-AC4D-646BC46D2AD1}" srcOrd="0" destOrd="0" presId="urn:microsoft.com/office/officeart/2016/7/layout/LinearBlockProcessNumbered"/>
    <dgm:cxn modelId="{62D5F91D-C3FF-F047-B9C9-E04AA5374A10}" type="presParOf" srcId="{59BEC08A-5C46-134E-B7CC-A069EAEBAD16}" destId="{9D4F07A9-1EFB-1A4C-8F96-E76F62BBA75C}" srcOrd="1" destOrd="0" presId="urn:microsoft.com/office/officeart/2016/7/layout/LinearBlockProcessNumbered"/>
    <dgm:cxn modelId="{9273AD9C-06C9-BD41-88C6-C179AC331E48}" type="presParOf" srcId="{59BEC08A-5C46-134E-B7CC-A069EAEBAD16}" destId="{F3351D45-C445-D445-8E0B-2BC28CC45678}" srcOrd="2" destOrd="0" presId="urn:microsoft.com/office/officeart/2016/7/layout/LinearBlockProcessNumbered"/>
    <dgm:cxn modelId="{5442343A-373C-7346-A6C2-F771FB5FCBEA}" type="presParOf" srcId="{13525F02-AC20-604B-93DC-B45515BFD3C1}" destId="{F9AE0FDC-6910-B144-A768-BA4D96E265A5}" srcOrd="1" destOrd="0" presId="urn:microsoft.com/office/officeart/2016/7/layout/LinearBlockProcessNumbered"/>
    <dgm:cxn modelId="{ADDCBFFE-E552-C249-AFF0-54AC6C527085}" type="presParOf" srcId="{13525F02-AC20-604B-93DC-B45515BFD3C1}" destId="{474EFF61-14CC-BE49-BB77-2A33074BD9D6}" srcOrd="2" destOrd="0" presId="urn:microsoft.com/office/officeart/2016/7/layout/LinearBlockProcessNumbered"/>
    <dgm:cxn modelId="{3F2AA6B9-905B-8C42-9F1E-4CF5A830B630}" type="presParOf" srcId="{474EFF61-14CC-BE49-BB77-2A33074BD9D6}" destId="{CBD6D337-67A6-454B-847B-883BD6E76933}" srcOrd="0" destOrd="0" presId="urn:microsoft.com/office/officeart/2016/7/layout/LinearBlockProcessNumbered"/>
    <dgm:cxn modelId="{7FEF087F-04B3-7F45-9A51-4854A48DFF26}" type="presParOf" srcId="{474EFF61-14CC-BE49-BB77-2A33074BD9D6}" destId="{91AFFB92-2F0C-4642-A4A9-86872DA0AC2F}" srcOrd="1" destOrd="0" presId="urn:microsoft.com/office/officeart/2016/7/layout/LinearBlockProcessNumbered"/>
    <dgm:cxn modelId="{2B87C473-2910-1A47-9B13-AC59B8E53861}" type="presParOf" srcId="{474EFF61-14CC-BE49-BB77-2A33074BD9D6}" destId="{EB2CD9A1-9DBD-0C46-ACC1-CBDEF128A35A}" srcOrd="2" destOrd="0" presId="urn:microsoft.com/office/officeart/2016/7/layout/LinearBlockProcessNumbered"/>
    <dgm:cxn modelId="{194B83D3-7464-5B4A-95BD-199762EB6F86}" type="presParOf" srcId="{13525F02-AC20-604B-93DC-B45515BFD3C1}" destId="{2208E014-54D6-F240-890A-B63E7DBF6BEB}" srcOrd="3" destOrd="0" presId="urn:microsoft.com/office/officeart/2016/7/layout/LinearBlockProcessNumbered"/>
    <dgm:cxn modelId="{1CEAD58B-57A5-A24B-8686-81EBC158340C}" type="presParOf" srcId="{13525F02-AC20-604B-93DC-B45515BFD3C1}" destId="{AF13532D-F00A-9545-9C0E-858C4788C209}" srcOrd="4" destOrd="0" presId="urn:microsoft.com/office/officeart/2016/7/layout/LinearBlockProcessNumbered"/>
    <dgm:cxn modelId="{FF9AB676-B4D4-C649-A3F1-1BBE988056E1}" type="presParOf" srcId="{AF13532D-F00A-9545-9C0E-858C4788C209}" destId="{4C481D1B-624A-064C-80AF-472733363849}" srcOrd="0" destOrd="0" presId="urn:microsoft.com/office/officeart/2016/7/layout/LinearBlockProcessNumbered"/>
    <dgm:cxn modelId="{CC188924-7316-E048-B73A-1F8AE44C8CA0}" type="presParOf" srcId="{AF13532D-F00A-9545-9C0E-858C4788C209}" destId="{3EFEE8AA-0D89-F749-A8F1-847860FF6793}" srcOrd="1" destOrd="0" presId="urn:microsoft.com/office/officeart/2016/7/layout/LinearBlockProcessNumbered"/>
    <dgm:cxn modelId="{F7CE80A4-1DFD-F04A-8C9E-97B591EBC84B}" type="presParOf" srcId="{AF13532D-F00A-9545-9C0E-858C4788C209}" destId="{747E819E-098B-9146-A441-478DE25F008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079B3-0CAC-0042-BF7E-771EBEC99723}">
      <dsp:nvSpPr>
        <dsp:cNvPr id="0" name=""/>
        <dsp:cNvSpPr/>
      </dsp:nvSpPr>
      <dsp:spPr>
        <a:xfrm>
          <a:off x="0" y="1764"/>
          <a:ext cx="464690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95C511-8C54-5042-92F7-0F45F992B1BC}">
      <dsp:nvSpPr>
        <dsp:cNvPr id="0" name=""/>
        <dsp:cNvSpPr/>
      </dsp:nvSpPr>
      <dsp:spPr>
        <a:xfrm>
          <a:off x="0" y="1764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3000" kern="1200"/>
            <a:t>Programmazione</a:t>
          </a:r>
          <a:endParaRPr lang="en-US" sz="3000" kern="1200"/>
        </a:p>
      </dsp:txBody>
      <dsp:txXfrm>
        <a:off x="0" y="1764"/>
        <a:ext cx="4646905" cy="1203206"/>
      </dsp:txXfrm>
    </dsp:sp>
    <dsp:sp modelId="{5834E4C0-296C-0B4E-962F-A55BE64DAA81}">
      <dsp:nvSpPr>
        <dsp:cNvPr id="0" name=""/>
        <dsp:cNvSpPr/>
      </dsp:nvSpPr>
      <dsp:spPr>
        <a:xfrm>
          <a:off x="0" y="1204971"/>
          <a:ext cx="464690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A32EF0-1351-B14E-AA4C-5A3143DB2FE3}">
      <dsp:nvSpPr>
        <dsp:cNvPr id="0" name=""/>
        <dsp:cNvSpPr/>
      </dsp:nvSpPr>
      <dsp:spPr>
        <a:xfrm>
          <a:off x="0" y="1204971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3000" kern="1200"/>
            <a:t>Pensiero computazionale: sequenza di azioni</a:t>
          </a:r>
          <a:endParaRPr lang="en-US" sz="3000" kern="1200"/>
        </a:p>
      </dsp:txBody>
      <dsp:txXfrm>
        <a:off x="0" y="1204971"/>
        <a:ext cx="4646905" cy="1203206"/>
      </dsp:txXfrm>
    </dsp:sp>
    <dsp:sp modelId="{D15660B4-FBB6-DA4E-99AB-BA1B2F5C87F6}">
      <dsp:nvSpPr>
        <dsp:cNvPr id="0" name=""/>
        <dsp:cNvSpPr/>
      </dsp:nvSpPr>
      <dsp:spPr>
        <a:xfrm>
          <a:off x="0" y="2408177"/>
          <a:ext cx="464690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A7D102-8D52-9943-8F08-417F31F75A9A}">
      <dsp:nvSpPr>
        <dsp:cNvPr id="0" name=""/>
        <dsp:cNvSpPr/>
      </dsp:nvSpPr>
      <dsp:spPr>
        <a:xfrm>
          <a:off x="0" y="2408177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3000" kern="1200"/>
            <a:t>Problem solving</a:t>
          </a:r>
          <a:endParaRPr lang="en-US" sz="3000" kern="1200"/>
        </a:p>
      </dsp:txBody>
      <dsp:txXfrm>
        <a:off x="0" y="2408177"/>
        <a:ext cx="4646905" cy="1203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F8BCE-88D8-B14E-AC4D-646BC46D2AD1}">
      <dsp:nvSpPr>
        <dsp:cNvPr id="0" name=""/>
        <dsp:cNvSpPr/>
      </dsp:nvSpPr>
      <dsp:spPr>
        <a:xfrm>
          <a:off x="765" y="0"/>
          <a:ext cx="3101367" cy="261423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0" rIns="30634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 dirty="0"/>
            <a:t>Il progetto è rivolto a 34 bambini di 5 anni suddivisi in due gruppi da 17.</a:t>
          </a:r>
          <a:endParaRPr lang="en-US" sz="1900" kern="1200" dirty="0"/>
        </a:p>
      </dsp:txBody>
      <dsp:txXfrm>
        <a:off x="765" y="1045692"/>
        <a:ext cx="3101367" cy="1568538"/>
      </dsp:txXfrm>
    </dsp:sp>
    <dsp:sp modelId="{9D4F07A9-1EFB-1A4C-8F96-E76F62BBA75C}">
      <dsp:nvSpPr>
        <dsp:cNvPr id="0" name=""/>
        <dsp:cNvSpPr/>
      </dsp:nvSpPr>
      <dsp:spPr>
        <a:xfrm>
          <a:off x="765" y="0"/>
          <a:ext cx="3101367" cy="104569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165100" rIns="306346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01</a:t>
          </a:r>
        </a:p>
      </dsp:txBody>
      <dsp:txXfrm>
        <a:off x="765" y="0"/>
        <a:ext cx="3101367" cy="1045692"/>
      </dsp:txXfrm>
    </dsp:sp>
    <dsp:sp modelId="{CBD6D337-67A6-454B-847B-883BD6E76933}">
      <dsp:nvSpPr>
        <dsp:cNvPr id="0" name=""/>
        <dsp:cNvSpPr/>
      </dsp:nvSpPr>
      <dsp:spPr>
        <a:xfrm>
          <a:off x="3350243" y="0"/>
          <a:ext cx="3101367" cy="261423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0" rIns="30634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/>
            <a:t>Si svolge all’interno del plesso in particolare nell’aula biblioteca e nel salone.</a:t>
          </a:r>
          <a:endParaRPr lang="en-US" sz="1900" kern="1200"/>
        </a:p>
      </dsp:txBody>
      <dsp:txXfrm>
        <a:off x="3350243" y="1045692"/>
        <a:ext cx="3101367" cy="1568538"/>
      </dsp:txXfrm>
    </dsp:sp>
    <dsp:sp modelId="{91AFFB92-2F0C-4642-A4A9-86872DA0AC2F}">
      <dsp:nvSpPr>
        <dsp:cNvPr id="0" name=""/>
        <dsp:cNvSpPr/>
      </dsp:nvSpPr>
      <dsp:spPr>
        <a:xfrm>
          <a:off x="3350243" y="0"/>
          <a:ext cx="3101367" cy="104569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165100" rIns="306346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02</a:t>
          </a:r>
        </a:p>
      </dsp:txBody>
      <dsp:txXfrm>
        <a:off x="3350243" y="0"/>
        <a:ext cx="3101367" cy="1045692"/>
      </dsp:txXfrm>
    </dsp:sp>
    <dsp:sp modelId="{4C481D1B-624A-064C-80AF-472733363849}">
      <dsp:nvSpPr>
        <dsp:cNvPr id="0" name=""/>
        <dsp:cNvSpPr/>
      </dsp:nvSpPr>
      <dsp:spPr>
        <a:xfrm>
          <a:off x="6699720" y="0"/>
          <a:ext cx="3101367" cy="261423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0" rIns="30634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/>
            <a:t>22 ore: 11 incontri da 2 ore.</a:t>
          </a:r>
          <a:endParaRPr lang="en-US" sz="1900" kern="1200"/>
        </a:p>
      </dsp:txBody>
      <dsp:txXfrm>
        <a:off x="6699720" y="1045692"/>
        <a:ext cx="3101367" cy="1568538"/>
      </dsp:txXfrm>
    </dsp:sp>
    <dsp:sp modelId="{3EFEE8AA-0D89-F749-A8F1-847860FF6793}">
      <dsp:nvSpPr>
        <dsp:cNvPr id="0" name=""/>
        <dsp:cNvSpPr/>
      </dsp:nvSpPr>
      <dsp:spPr>
        <a:xfrm>
          <a:off x="6699720" y="0"/>
          <a:ext cx="3101367" cy="104569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6346" tIns="165100" rIns="306346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03</a:t>
          </a:r>
        </a:p>
      </dsp:txBody>
      <dsp:txXfrm>
        <a:off x="6699720" y="0"/>
        <a:ext cx="3101367" cy="10456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D79D1B8-8A02-A9F7-6FD5-B73C592A5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B8D2B9A6-7305-1CB9-6C5D-B5F9B7EDA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88E8D32-51EF-6851-7179-707B6EF0D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8FB8C38B-7121-8F1C-FE75-B0EFFD3BB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1120003-DDE9-C535-9607-CA7838BFA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96169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F6D861D-58B5-6F07-2CE7-D7A980BFB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831A9EA-BD09-B033-6E83-07259DA425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7917B54-3139-ED87-3451-E8C177032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16B31381-FB36-6096-C1A5-4AD5C08BD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707A5D5-BD3D-4516-829C-C0AC65AD7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10539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17C1B74-E641-BB73-FFC5-D6C5AD840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D454A703-EC5A-B6FD-C95F-292857D845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2AA228E-B61B-DAD4-FB33-FEEE77528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F63EC06-1A80-20C5-1A31-A1FE4A11F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E1DDB84-A2EE-7ECD-9CC5-0796BA354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0362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7858DAB-DB3F-3936-752D-0C15A0888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C4523577-66FC-1C3A-DDC6-B5D29F65A1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E1DC6117-82ED-DA14-B03C-7B6B271F22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04DE34B9-8863-3A56-EAAD-E773BAB71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B104064F-DD35-5431-5A98-7A3E6079B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827D2F78-22AC-FDC4-A080-1903A6161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9031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F1B58B0-641F-6860-28F2-6E1233414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3EED02E4-4C2D-3A0F-CC73-FC3058986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FAD0176C-2130-FE73-EDC9-59C49534D5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3E70E708-33FB-72F6-37C8-30F65F5289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84C0FF8D-4B66-6AE6-48C7-5C79575D4D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33536AD0-9DBB-7AA9-2833-15E84E533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F3F96987-7DD3-984C-E6F7-90DF32A7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9F6632F6-1F65-0D61-788B-59889161F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63716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3BD3709-DF2F-8C89-6875-564C23E64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489F8094-0A6E-19EE-1087-5B65FDF9E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293EFF80-95D4-F292-D6E1-BBF199674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1EB1AE72-2CD9-9753-A840-8388832C5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53719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F5556AA6-20D5-1D50-83EE-7DAF9D8C0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DE668AB5-1BCE-05B3-22A4-FC543AC8C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C8A339D-AC53-52C3-4CCD-54C3E6318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3470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384270B-1050-585B-6EA2-C95452202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21100FAF-2D03-F593-9C49-E70AD60D2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D366ED7D-AB60-3A6D-22E3-D37903352C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635448EE-32C9-15D1-7F40-2CE70FD19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45428049-5C7B-6B70-D989-463C8EBD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C3510810-02BF-66B8-45DA-607F9131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59922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CCAC2A1-EABA-8793-5A6E-5E98A5565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F9434559-5991-6A9E-6DFB-FB60C89C9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4C842779-507C-F97B-CE5E-1ECA0B89B3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0FFCB3C7-B338-EB2E-E0C1-DCCD9967A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95D046A6-070F-9B53-6DCF-07D724CF2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359D667C-334F-207B-3A5B-7E39109BB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73880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0F3FFD3-59F5-6D80-3BD0-4EABBBE0E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D3B1C325-7BC0-B079-B3E1-E0FA4A24A0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AE4BA74-97B0-FE8E-FDA9-61045A243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ED21BAAE-83E3-24DB-D8E6-FA755B623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A35E0986-7E01-24FA-251B-EE9B6375E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0239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4FAA9D78-4E29-D8EE-8840-DAF97DD296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3AC5EC54-AA5D-FDEB-36D9-346339DB70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7DECD47-C0E5-D47D-D2D5-308BA8187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1FDD449D-9E66-C325-322B-2A29FA1ED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8AF8DFC-A2DF-E780-66CD-D5F5A0521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53188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DE435EF8-786B-5A69-DF63-D3CA5FAD9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59AD5BF5-553C-F1D5-A8D1-315322B26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53E6CF8-3BC4-3832-6314-D15E959A11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ACA2C6-7340-A34C-9E54-464C942C18EE}" type="datetimeFigureOut">
              <a:rPr lang="it-IT" smtClean="0"/>
              <a:t>12/06/25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E5374234-4D26-A271-A3BA-B22911514B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63EA98C2-A7D4-1079-8CB0-2692240828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A71897-AFF6-414B-85E0-A103E678AC8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11005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4.jp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interno, ceramica, Accessori per la casa, porcellana&#10;&#10;Descrizione generata automaticamente">
            <a:extLst>
              <a:ext uri="{FF2B5EF4-FFF2-40B4-BE49-F238E27FC236}">
                <a16:creationId xmlns:a16="http://schemas.microsoft.com/office/drawing/2014/main" id="{649E8119-1898-1DCB-E2D2-082CC34D65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07" r="11208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F36B8FE4-9ADA-9740-A0D8-5E39E51912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795509"/>
            <a:ext cx="4092525" cy="2798604"/>
          </a:xfrm>
        </p:spPr>
        <p:txBody>
          <a:bodyPr>
            <a:normAutofit/>
          </a:bodyPr>
          <a:lstStyle/>
          <a:p>
            <a:r>
              <a:rPr lang="it-IT" dirty="0">
                <a:solidFill>
                  <a:srgbClr val="FFFFFF"/>
                </a:solidFill>
              </a:rPr>
              <a:t>Coding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4F3D0A4D-3437-3002-EF84-51AAF8DF97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3686187"/>
            <a:ext cx="4092525" cy="2292581"/>
          </a:xfrm>
        </p:spPr>
        <p:txBody>
          <a:bodyPr>
            <a:normAutofit/>
          </a:bodyPr>
          <a:lstStyle/>
          <a:p>
            <a:r>
              <a:rPr lang="it-IT" sz="2200" dirty="0">
                <a:solidFill>
                  <a:srgbClr val="FFFFFF"/>
                </a:solidFill>
              </a:rPr>
              <a:t>STEAM nella scuola dell’infanzia.</a:t>
            </a:r>
          </a:p>
          <a:p>
            <a:r>
              <a:rPr lang="it-IT" sz="2200" b="1" dirty="0">
                <a:solidFill>
                  <a:srgbClr val="FFFFFF"/>
                </a:solidFill>
              </a:rPr>
              <a:t>Plesso Papa Giovanni XXIII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50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5D5F3C19-05B6-B80D-A0A9-DD96C53E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it-IT" sz="4000"/>
              <a:t>Perché il coding?</a:t>
            </a:r>
          </a:p>
        </p:txBody>
      </p:sp>
      <p:pic>
        <p:nvPicPr>
          <p:cNvPr id="6" name="Immagine 5" descr="Immagine che contiene ragazzo, interno, vestiti, muro&#10;&#10;Descrizione generata automaticamente">
            <a:extLst>
              <a:ext uri="{FF2B5EF4-FFF2-40B4-BE49-F238E27FC236}">
                <a16:creationId xmlns:a16="http://schemas.microsoft.com/office/drawing/2014/main" id="{B75F0E0D-7AE0-B2F0-20FF-AF876CD52E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790" b="1"/>
          <a:stretch/>
        </p:blipFill>
        <p:spPr>
          <a:xfrm rot="5400000">
            <a:off x="5718412" y="377588"/>
            <a:ext cx="6858000" cy="6102825"/>
          </a:xfrm>
          <a:prstGeom prst="rect">
            <a:avLst/>
          </a:prstGeom>
        </p:spPr>
      </p:pic>
      <p:graphicFrame>
        <p:nvGraphicFramePr>
          <p:cNvPr id="5" name="Segnaposto contenuto 2">
            <a:extLst>
              <a:ext uri="{FF2B5EF4-FFF2-40B4-BE49-F238E27FC236}">
                <a16:creationId xmlns:a16="http://schemas.microsoft.com/office/drawing/2014/main" id="{992E1405-FAB6-A4EF-70DA-9CDECD90A7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4695930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66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9" name="Picture 128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131" name="Rectangle 130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8" name="Immagine 17" descr="Immagine che contiene interno, Forma fisica, muro, persona&#10;&#10;Descrizione generata automaticamente">
            <a:extLst>
              <a:ext uri="{FF2B5EF4-FFF2-40B4-BE49-F238E27FC236}">
                <a16:creationId xmlns:a16="http://schemas.microsoft.com/office/drawing/2014/main" id="{DFE4E96B-F737-EF7E-DF27-F73D58000AA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4575" r="32143" b="-1"/>
          <a:stretch/>
        </p:blipFill>
        <p:spPr>
          <a:xfrm rot="5400000">
            <a:off x="-381000" y="381000"/>
            <a:ext cx="6858000" cy="6096000"/>
          </a:xfrm>
          <a:prstGeom prst="rect">
            <a:avLst/>
          </a:prstGeom>
        </p:spPr>
      </p:pic>
      <p:pic>
        <p:nvPicPr>
          <p:cNvPr id="27" name="Immagine 26" descr="Immagine che contiene ragazzo, interno, vestiti, muro&#10;&#10;Descrizione generata automaticamente">
            <a:extLst>
              <a:ext uri="{FF2B5EF4-FFF2-40B4-BE49-F238E27FC236}">
                <a16:creationId xmlns:a16="http://schemas.microsoft.com/office/drawing/2014/main" id="{E46E5ED4-D143-9AE3-544E-5A5C20E3DE5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r="36718" b="-1"/>
          <a:stretch/>
        </p:blipFill>
        <p:spPr>
          <a:xfrm rot="5400000">
            <a:off x="5715000" y="381000"/>
            <a:ext cx="6858000" cy="6096000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602167BB-45EB-1C61-0039-F8218F0B3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07"/>
            <a:ext cx="9801854" cy="2790331"/>
          </a:xfrm>
        </p:spPr>
        <p:txBody>
          <a:bodyPr anchor="b">
            <a:normAutofit/>
          </a:bodyPr>
          <a:lstStyle/>
          <a:p>
            <a:pPr algn="ctr"/>
            <a:r>
              <a:rPr lang="it-IT" sz="4800">
                <a:solidFill>
                  <a:srgbClr val="FFFFFF"/>
                </a:solidFill>
              </a:rPr>
              <a:t>DESTINATARI, SPAZI, DURATA E SVOLGIMENTO</a:t>
            </a:r>
          </a:p>
        </p:txBody>
      </p:sp>
      <p:graphicFrame>
        <p:nvGraphicFramePr>
          <p:cNvPr id="26" name="Segnaposto contenuto 2">
            <a:extLst>
              <a:ext uri="{FF2B5EF4-FFF2-40B4-BE49-F238E27FC236}">
                <a16:creationId xmlns:a16="http://schemas.microsoft.com/office/drawing/2014/main" id="{F05E8AD9-9F43-16E3-BCEC-02E4D27B4C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993934"/>
              </p:ext>
            </p:extLst>
          </p:nvPr>
        </p:nvGraphicFramePr>
        <p:xfrm>
          <a:off x="1191966" y="3510476"/>
          <a:ext cx="9801854" cy="2614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32776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A42C7B2-7BD6-433A-95AB-5AA4F44B5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magine 6" descr="Immagine che contiene interno, muro, specchio, arte&#10;&#10;Descrizione generata automaticamente">
            <a:extLst>
              <a:ext uri="{FF2B5EF4-FFF2-40B4-BE49-F238E27FC236}">
                <a16:creationId xmlns:a16="http://schemas.microsoft.com/office/drawing/2014/main" id="{83EA5D84-C5EF-77F9-FF04-68CC210DBF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701" b="1"/>
          <a:stretch/>
        </p:blipFill>
        <p:spPr>
          <a:xfrm rot="5400000">
            <a:off x="392367" y="-392373"/>
            <a:ext cx="6858000" cy="7642746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986129"/>
            <a:ext cx="6288261" cy="2253231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6675A8A7-3808-60C4-B910-1D7FDA461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52624"/>
            <a:ext cx="2112264" cy="1920240"/>
          </a:xfrm>
        </p:spPr>
        <p:txBody>
          <a:bodyPr>
            <a:normAutofit/>
          </a:bodyPr>
          <a:lstStyle/>
          <a:p>
            <a:r>
              <a:rPr lang="it-IT" sz="2400"/>
              <a:t>LEZIONE 1: </a:t>
            </a:r>
          </a:p>
        </p:txBody>
      </p:sp>
      <p:pic>
        <p:nvPicPr>
          <p:cNvPr id="9" name="Immagine 8" descr="Immagine che contiene persona, vestiti, Apprendimento, bambino&#10;&#10;Descrizione generata automaticamente">
            <a:extLst>
              <a:ext uri="{FF2B5EF4-FFF2-40B4-BE49-F238E27FC236}">
                <a16:creationId xmlns:a16="http://schemas.microsoft.com/office/drawing/2014/main" id="{A51E9618-732C-2F68-EC37-D96BA2D79C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20" r="32823" b="-3"/>
          <a:stretch/>
        </p:blipFill>
        <p:spPr>
          <a:xfrm rot="5400000">
            <a:off x="8327904" y="-518449"/>
            <a:ext cx="3345645" cy="4382546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535" y="47845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94346" y="5103601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C2336B5-0741-8333-FF00-D757F363D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992" y="4151376"/>
            <a:ext cx="3319272" cy="1920240"/>
          </a:xfrm>
        </p:spPr>
        <p:txBody>
          <a:bodyPr anchor="ctr">
            <a:normAutofit/>
          </a:bodyPr>
          <a:lstStyle/>
          <a:p>
            <a:r>
              <a:rPr lang="it-IT" sz="17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Creazione di braccialetti di due colori diversi per ogni polso: il giallo per la sinistra e il rosso per la destra.</a:t>
            </a:r>
          </a:p>
          <a:p>
            <a:r>
              <a:rPr lang="it-IT" sz="17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Percorso motorio per rafforzare la lateralità, giochi con cerchi.</a:t>
            </a:r>
          </a:p>
          <a:p>
            <a:endParaRPr lang="it-IT" sz="1700"/>
          </a:p>
        </p:txBody>
      </p:sp>
      <p:pic>
        <p:nvPicPr>
          <p:cNvPr id="5" name="Immagine 4" descr="Immagine che contiene persona, vestiti, Accessorio di moda, polso&#10;&#10;Descrizione generata automaticamente">
            <a:extLst>
              <a:ext uri="{FF2B5EF4-FFF2-40B4-BE49-F238E27FC236}">
                <a16:creationId xmlns:a16="http://schemas.microsoft.com/office/drawing/2014/main" id="{A3A8C9AA-44AE-5EC1-A794-703A9E4A24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56" r="38387" b="-3"/>
          <a:stretch/>
        </p:blipFill>
        <p:spPr>
          <a:xfrm rot="5400000">
            <a:off x="8327911" y="2993904"/>
            <a:ext cx="3345646" cy="4382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566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magine 4" descr="Immagine che contiene Arte bambini, testo, Prodotto di carta, carta&#10;&#10;Descrizione generata automaticamente">
            <a:extLst>
              <a:ext uri="{FF2B5EF4-FFF2-40B4-BE49-F238E27FC236}">
                <a16:creationId xmlns:a16="http://schemas.microsoft.com/office/drawing/2014/main" id="{E69D10A3-0808-3D24-25A5-CB8B5CFFC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2" r="4979" b="13818"/>
          <a:stretch/>
        </p:blipFill>
        <p:spPr>
          <a:xfrm rot="16200000">
            <a:off x="4428744" y="-905256"/>
            <a:ext cx="6858000" cy="866851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56874C71-2413-861C-EA31-F2AF3050B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it-IT" sz="2800"/>
              <a:t>LEZIONE 2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6C2B78F-AFA4-91F4-E6E9-CB1D103D1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it-IT" sz="1600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agome delle proprie mani su un foglio bianco.</a:t>
            </a:r>
          </a:p>
          <a:p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Giochi di movimento di gruppo e individuali:</a:t>
            </a:r>
          </a:p>
          <a:p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ESEMPI: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Alza il braccio dx/sx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Camminare tutti a dx/sx</a:t>
            </a:r>
            <a:endParaRPr lang="it-IT" sz="1600" kern="10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Salta sul piede dx</a:t>
            </a:r>
            <a:endParaRPr lang="it-IT" sz="1600" kern="10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Tappa l’occhio sx</a:t>
            </a:r>
            <a:endParaRPr lang="it-IT" sz="1600" kern="10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it-IT" sz="1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….</a:t>
            </a:r>
          </a:p>
          <a:p>
            <a:endParaRPr lang="it-IT" sz="1600"/>
          </a:p>
        </p:txBody>
      </p:sp>
    </p:spTree>
    <p:extLst>
      <p:ext uri="{BB962C8B-B14F-4D97-AF65-F5344CB8AC3E}">
        <p14:creationId xmlns:p14="http://schemas.microsoft.com/office/powerpoint/2010/main" val="3545702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0">
            <a:extLst>
              <a:ext uri="{FF2B5EF4-FFF2-40B4-BE49-F238E27FC236}">
                <a16:creationId xmlns:a16="http://schemas.microsoft.com/office/drawing/2014/main" id="{9A42C7B2-7BD6-433A-95AB-5AA4F44B5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Immagine 12" descr="Immagine che contiene calzature, vestiti, persona, bambino&#10;&#10;Descrizione generata automaticamente">
            <a:extLst>
              <a:ext uri="{FF2B5EF4-FFF2-40B4-BE49-F238E27FC236}">
                <a16:creationId xmlns:a16="http://schemas.microsoft.com/office/drawing/2014/main" id="{5E9F1AD6-BF66-DED2-9FAC-36B010E25A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40" r="1" b="39786"/>
          <a:stretch/>
        </p:blipFill>
        <p:spPr>
          <a:xfrm>
            <a:off x="-6" y="10"/>
            <a:ext cx="7642746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986129"/>
            <a:ext cx="6288261" cy="2253231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2BA89CC9-943F-0AC5-A632-EE657112F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52624"/>
            <a:ext cx="2112264" cy="1920240"/>
          </a:xfrm>
        </p:spPr>
        <p:txBody>
          <a:bodyPr>
            <a:normAutofit/>
          </a:bodyPr>
          <a:lstStyle/>
          <a:p>
            <a:r>
              <a:rPr lang="it-IT" sz="2400"/>
              <a:t>LEZIONE 3</a:t>
            </a:r>
          </a:p>
        </p:txBody>
      </p:sp>
      <p:pic>
        <p:nvPicPr>
          <p:cNvPr id="9" name="Immagine 8" descr="Immagine che contiene testo, carta, busta, Prodotto di carta&#10;&#10;Descrizione generata automaticamente">
            <a:extLst>
              <a:ext uri="{FF2B5EF4-FFF2-40B4-BE49-F238E27FC236}">
                <a16:creationId xmlns:a16="http://schemas.microsoft.com/office/drawing/2014/main" id="{762367D6-EE6C-E9DA-6D8F-D6333762BF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240" r="3" b="16079"/>
          <a:stretch/>
        </p:blipFill>
        <p:spPr>
          <a:xfrm rot="16200000">
            <a:off x="8327904" y="-518449"/>
            <a:ext cx="3345645" cy="4382546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535" y="47845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94346" y="5103601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C6FFC70-1F42-0B59-EA83-DE1905A4C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992" y="4151376"/>
            <a:ext cx="3319272" cy="1920240"/>
          </a:xfrm>
        </p:spPr>
        <p:txBody>
          <a:bodyPr anchor="ctr">
            <a:normAutofit/>
          </a:bodyPr>
          <a:lstStyle/>
          <a:p>
            <a:r>
              <a:rPr lang="it-IT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Test di apprendimento sulla lateralità: si dà un foglio bianco in orizzontale diviso a</a:t>
            </a:r>
            <a:r>
              <a:rPr lang="it-IT" sz="1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it-IT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metà da una linea e si danno le seguenti indicazioni:</a:t>
            </a:r>
            <a:endParaRPr lang="it-IT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it-IT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 sole a destra</a:t>
            </a:r>
            <a:endParaRPr lang="it-IT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it-I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una palla a sinistra</a:t>
            </a:r>
            <a:r>
              <a:rPr lang="it-IT" sz="1200" dirty="0">
                <a:effectLst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it-IT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 cuore a destra</a:t>
            </a:r>
          </a:p>
          <a:p>
            <a:r>
              <a:rPr lang="it-IT" sz="1200" dirty="0"/>
              <a:t>Introduzione concetto frecce direzionali</a:t>
            </a:r>
          </a:p>
        </p:txBody>
      </p:sp>
      <p:pic>
        <p:nvPicPr>
          <p:cNvPr id="11" name="Immagine 10" descr="Immagine che contiene testo, calligrafia, Rettangolo, poster&#10;&#10;Descrizione generata automaticamente">
            <a:extLst>
              <a:ext uri="{FF2B5EF4-FFF2-40B4-BE49-F238E27FC236}">
                <a16:creationId xmlns:a16="http://schemas.microsoft.com/office/drawing/2014/main" id="{234281A5-BF2D-373F-62F4-1D81E17467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964" b="31095"/>
          <a:stretch/>
        </p:blipFill>
        <p:spPr>
          <a:xfrm>
            <a:off x="7809462" y="3512354"/>
            <a:ext cx="4382545" cy="3345646"/>
          </a:xfrm>
          <a:prstGeom prst="rect">
            <a:avLst/>
          </a:prstGeom>
        </p:spPr>
      </p:pic>
      <p:sp>
        <p:nvSpPr>
          <p:cNvPr id="6" name="AutoShape 6">
            <a:extLst>
              <a:ext uri="{FF2B5EF4-FFF2-40B4-BE49-F238E27FC236}">
                <a16:creationId xmlns:a16="http://schemas.microsoft.com/office/drawing/2014/main" id="{79671454-770B-ED4C-D3BF-1E9255DBAED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88967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3520B4-1A85-3C7A-BD56-22D447B06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1929B5EE-32B0-FD36-09EB-490B05F43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it-IT" sz="2800"/>
              <a:t>LEZIONE 3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BF25CE0-FEB5-CA90-9804-1D82F3DAA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8" y="412454"/>
            <a:ext cx="3243262" cy="2101850"/>
          </a:xfrm>
        </p:spPr>
        <p:txBody>
          <a:bodyPr anchor="ctr">
            <a:normAutofit/>
          </a:bodyPr>
          <a:lstStyle/>
          <a:p>
            <a:r>
              <a:rPr lang="it-IT" sz="13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Test di apprendimento sulla lateralità: si dà un foglio bianco in orizzontale diviso a</a:t>
            </a:r>
            <a:r>
              <a:rPr lang="it-IT" sz="13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it-IT" sz="13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metà da una linea e si danno le seguenti indicazioni:</a:t>
            </a:r>
            <a:endParaRPr lang="it-IT" sz="13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it-IT" sz="13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 sole a destra</a:t>
            </a:r>
            <a:endParaRPr lang="it-IT" sz="13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it-IT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una palla a sinistra</a:t>
            </a:r>
            <a:r>
              <a:rPr lang="it-IT" sz="1300" dirty="0">
                <a:effectLst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it-IT" sz="13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Disegna un cuore a destra</a:t>
            </a:r>
          </a:p>
          <a:p>
            <a:r>
              <a:rPr lang="it-IT" sz="1300" dirty="0"/>
              <a:t>Introduzione concetto frecce direzionali</a:t>
            </a:r>
          </a:p>
        </p:txBody>
      </p:sp>
      <p:pic>
        <p:nvPicPr>
          <p:cNvPr id="15" name="Immagine 14" descr="Immagine che contiene persona, vestiti, Cartoncino, interno&#10;&#10;Descrizione generata automaticamente">
            <a:extLst>
              <a:ext uri="{FF2B5EF4-FFF2-40B4-BE49-F238E27FC236}">
                <a16:creationId xmlns:a16="http://schemas.microsoft.com/office/drawing/2014/main" id="{30EE7B37-FFFB-8FAD-2933-1EEAF34001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2" r="35910"/>
          <a:stretch/>
        </p:blipFill>
        <p:spPr>
          <a:xfrm rot="5400000">
            <a:off x="1251215" y="1708414"/>
            <a:ext cx="3898370" cy="6400801"/>
          </a:xfrm>
          <a:prstGeom prst="rect">
            <a:avLst/>
          </a:prstGeom>
        </p:spPr>
      </p:pic>
      <p:pic>
        <p:nvPicPr>
          <p:cNvPr id="5" name="Immagine 4" descr="Immagine che contiene Arte bambini, bambino, interno, muro&#10;&#10;Descrizione generata automaticamente">
            <a:extLst>
              <a:ext uri="{FF2B5EF4-FFF2-40B4-BE49-F238E27FC236}">
                <a16:creationId xmlns:a16="http://schemas.microsoft.com/office/drawing/2014/main" id="{360F7B12-3054-1A43-88F1-9BEAFEED74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122"/>
          <a:stretch/>
        </p:blipFill>
        <p:spPr>
          <a:xfrm rot="5400000">
            <a:off x="5962650" y="628650"/>
            <a:ext cx="6857999" cy="5600701"/>
          </a:xfrm>
          <a:prstGeom prst="rect">
            <a:avLst/>
          </a:prstGeom>
        </p:spPr>
      </p:pic>
      <p:sp>
        <p:nvSpPr>
          <p:cNvPr id="6" name="AutoShape 6">
            <a:extLst>
              <a:ext uri="{FF2B5EF4-FFF2-40B4-BE49-F238E27FC236}">
                <a16:creationId xmlns:a16="http://schemas.microsoft.com/office/drawing/2014/main" id="{276BD9BD-F74E-A0A4-CF1B-50A4230D0C8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03160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C90C6249-F4B4-C3B9-DF00-3C9207388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>
            <a:normAutofit/>
          </a:bodyPr>
          <a:lstStyle/>
          <a:p>
            <a:r>
              <a:rPr lang="it-IT" sz="2600"/>
              <a:t>LEZIONE 4</a:t>
            </a:r>
          </a:p>
        </p:txBody>
      </p:sp>
      <p:pic>
        <p:nvPicPr>
          <p:cNvPr id="10" name="Immagine 9" descr="Immagine che contiene vestiti, Apprendimento, persona, ragazza&#10;&#10;Descrizione generata automaticamente">
            <a:extLst>
              <a:ext uri="{FF2B5EF4-FFF2-40B4-BE49-F238E27FC236}">
                <a16:creationId xmlns:a16="http://schemas.microsoft.com/office/drawing/2014/main" id="{5141333F-72E1-DC2F-12F2-98A7A35496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73" r="17796" b="-2"/>
          <a:stretch/>
        </p:blipFill>
        <p:spPr>
          <a:xfrm>
            <a:off x="20" y="-6"/>
            <a:ext cx="3931900" cy="4005072"/>
          </a:xfrm>
          <a:prstGeom prst="rect">
            <a:avLst/>
          </a:prstGeom>
        </p:spPr>
      </p:pic>
      <p:pic>
        <p:nvPicPr>
          <p:cNvPr id="13" name="Immagine 12" descr="Immagine che contiene vestiti, interno, persona, Apprendimento&#10;&#10;Descrizione generata automaticamente">
            <a:extLst>
              <a:ext uri="{FF2B5EF4-FFF2-40B4-BE49-F238E27FC236}">
                <a16:creationId xmlns:a16="http://schemas.microsoft.com/office/drawing/2014/main" id="{5237B5FC-CAAE-C200-B747-BF894CEBEF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727" r="3642" b="-2"/>
          <a:stretch/>
        </p:blipFill>
        <p:spPr>
          <a:xfrm>
            <a:off x="4130040" y="6"/>
            <a:ext cx="3931920" cy="4005071"/>
          </a:xfrm>
          <a:prstGeom prst="rect">
            <a:avLst/>
          </a:prstGeom>
        </p:spPr>
      </p:pic>
      <p:pic>
        <p:nvPicPr>
          <p:cNvPr id="5" name="Segnaposto contenuto 4" descr="Immagine che contiene testo, dessert, cibo, prodotti da forno&#10;&#10;Descrizione generata automaticamente">
            <a:extLst>
              <a:ext uri="{FF2B5EF4-FFF2-40B4-BE49-F238E27FC236}">
                <a16:creationId xmlns:a16="http://schemas.microsoft.com/office/drawing/2014/main" id="{0909D0CC-26FE-63AA-A125-E6CB7E4726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055" r="-3" b="17548"/>
          <a:stretch/>
        </p:blipFill>
        <p:spPr>
          <a:xfrm>
            <a:off x="8260080" y="-1"/>
            <a:ext cx="3931920" cy="4005072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07C4DA2-465C-AC9D-8B85-868861083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35052"/>
            <a:ext cx="7104188" cy="1645920"/>
          </a:xfrm>
        </p:spPr>
        <p:txBody>
          <a:bodyPr anchor="ctr">
            <a:normAutofit/>
          </a:bodyPr>
          <a:lstStyle/>
          <a:p>
            <a:r>
              <a:rPr lang="it-IT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Lettura della storia “Apina e il miele”.</a:t>
            </a:r>
          </a:p>
          <a:p>
            <a:r>
              <a:rPr lang="it-IT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Domande di comprensione del testo orali.</a:t>
            </a:r>
          </a:p>
          <a:p>
            <a:r>
              <a:rPr lang="it-IT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Coloritura e realizzazione della propria Apina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4344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831AA161-4001-CD0A-81DF-86E28DF1C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>
            <a:normAutofit/>
          </a:bodyPr>
          <a:lstStyle/>
          <a:p>
            <a:r>
              <a:rPr lang="it-IT" sz="2600"/>
              <a:t>LEZIONE 5</a:t>
            </a:r>
          </a:p>
        </p:txBody>
      </p:sp>
      <p:pic>
        <p:nvPicPr>
          <p:cNvPr id="9" name="Immagine 8" descr="Immagine che contiene vestiti, interno, persona, muro&#10;&#10;Descrizione generata automaticamente">
            <a:extLst>
              <a:ext uri="{FF2B5EF4-FFF2-40B4-BE49-F238E27FC236}">
                <a16:creationId xmlns:a16="http://schemas.microsoft.com/office/drawing/2014/main" id="{3DEABC85-0A66-0A92-3EA8-A53DDFBAA6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602" b="-3"/>
          <a:stretch/>
        </p:blipFill>
        <p:spPr>
          <a:xfrm rot="5400000">
            <a:off x="-36576" y="36576"/>
            <a:ext cx="4005072" cy="3931920"/>
          </a:xfrm>
          <a:prstGeom prst="rect">
            <a:avLst/>
          </a:prstGeom>
        </p:spPr>
      </p:pic>
      <p:pic>
        <p:nvPicPr>
          <p:cNvPr id="7" name="Immagine 6" descr="Immagine che contiene vestiti, calzature, interno, donna&#10;&#10;Descrizione generata automaticamente">
            <a:extLst>
              <a:ext uri="{FF2B5EF4-FFF2-40B4-BE49-F238E27FC236}">
                <a16:creationId xmlns:a16="http://schemas.microsoft.com/office/drawing/2014/main" id="{1C031253-92DA-6EE4-31D2-87F4D02050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18" r="19551" b="-2"/>
          <a:stretch/>
        </p:blipFill>
        <p:spPr>
          <a:xfrm>
            <a:off x="4130040" y="6"/>
            <a:ext cx="3931920" cy="4005071"/>
          </a:xfrm>
          <a:prstGeom prst="rect">
            <a:avLst/>
          </a:prstGeom>
        </p:spPr>
      </p:pic>
      <p:pic>
        <p:nvPicPr>
          <p:cNvPr id="5" name="Immagine 4" descr="Immagine che contiene persona, vestiti, ragazza, interno&#10;&#10;Descrizione generata automaticamente">
            <a:extLst>
              <a:ext uri="{FF2B5EF4-FFF2-40B4-BE49-F238E27FC236}">
                <a16:creationId xmlns:a16="http://schemas.microsoft.com/office/drawing/2014/main" id="{F8280F2D-97B0-3CE3-C1E9-48F289AC8E1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3602" b="-3"/>
          <a:stretch/>
        </p:blipFill>
        <p:spPr>
          <a:xfrm rot="5400000">
            <a:off x="8223504" y="36575"/>
            <a:ext cx="4005072" cy="393192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665A623-233C-FDD6-7D77-3F421A8BD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35052"/>
            <a:ext cx="7104188" cy="1645920"/>
          </a:xfrm>
        </p:spPr>
        <p:txBody>
          <a:bodyPr anchor="ctr">
            <a:normAutofit/>
          </a:bodyPr>
          <a:lstStyle/>
          <a:p>
            <a:r>
              <a:rPr lang="it-IT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Rilettura della storia</a:t>
            </a:r>
          </a:p>
          <a:p>
            <a:r>
              <a:rPr lang="it-IT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L’insegnante prepara gli ostacoli che Apina ha incontrato durante la storia</a:t>
            </a:r>
          </a:p>
          <a:p>
            <a:r>
              <a:rPr lang="it-IT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Sul pavimento si prepara una griglia di 10 x 5 caselle</a:t>
            </a:r>
          </a:p>
          <a:p>
            <a:r>
              <a:rPr lang="it-IT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Ogni bambino interpreta Apina e deve raggiungere il negozio di miele evitando gli ostacoli</a:t>
            </a:r>
          </a:p>
          <a:p>
            <a:endParaRPr lang="it-IT" sz="1500"/>
          </a:p>
        </p:txBody>
      </p:sp>
    </p:spTree>
    <p:extLst>
      <p:ext uri="{BB962C8B-B14F-4D97-AF65-F5344CB8AC3E}">
        <p14:creationId xmlns:p14="http://schemas.microsoft.com/office/powerpoint/2010/main" val="3726792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0095C93-AA60-0492-1C11-3B34CEABB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2833324" cy="1616203"/>
          </a:xfrm>
        </p:spPr>
        <p:txBody>
          <a:bodyPr anchor="b">
            <a:normAutofit/>
          </a:bodyPr>
          <a:lstStyle/>
          <a:p>
            <a:r>
              <a:rPr lang="it-IT" sz="3200"/>
              <a:t>LEZIONE 6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7737031-CB07-8DD7-84D0-420530E4A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4" y="2533476"/>
            <a:ext cx="2833324" cy="3447832"/>
          </a:xfrm>
        </p:spPr>
        <p:txBody>
          <a:bodyPr anchor="t">
            <a:normAutofit/>
          </a:bodyPr>
          <a:lstStyle/>
          <a:p>
            <a:r>
              <a:rPr lang="it-IT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1. Si utilizza la griglia della lezione precedente con aggiunta delle frecce direzionali. Ogni volta che il bambino compie un movimento deve verbalizzare il comando che sta eseguendo</a:t>
            </a:r>
          </a:p>
          <a:p>
            <a:r>
              <a:rPr lang="it-IT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 Nella seconda parte di lezione i bambini lavoreranno in coppia: un bambino interpreta Apina e l’altro dà le indicazioni da seguire</a:t>
            </a:r>
          </a:p>
          <a:p>
            <a:endParaRPr lang="it-IT" sz="1600" dirty="0"/>
          </a:p>
        </p:txBody>
      </p:sp>
      <p:pic>
        <p:nvPicPr>
          <p:cNvPr id="7" name="IMG_4630 (1)_E2644922-3ABA-4D13-A264-AC5CF7059819.mp4">
            <a:hlinkClick r:id="" action="ppaction://media"/>
            <a:extLst>
              <a:ext uri="{FF2B5EF4-FFF2-40B4-BE49-F238E27FC236}">
                <a16:creationId xmlns:a16="http://schemas.microsoft.com/office/drawing/2014/main" id="{016FF367-CB40-33C3-3EB1-EA78C75F3F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81791" y="1092536"/>
            <a:ext cx="2628520" cy="4672927"/>
          </a:xfrm>
          <a:prstGeom prst="rect">
            <a:avLst/>
          </a:prstGeom>
        </p:spPr>
      </p:pic>
      <p:pic>
        <p:nvPicPr>
          <p:cNvPr id="6" name="IMG_8545 (1)_A671DC5F-42ED-4120-B6B8-D9E88122A291.mp4">
            <a:hlinkClick r:id="" action="ppaction://media"/>
            <a:extLst>
              <a:ext uri="{FF2B5EF4-FFF2-40B4-BE49-F238E27FC236}">
                <a16:creationId xmlns:a16="http://schemas.microsoft.com/office/drawing/2014/main" id="{EF2E26E7-5FF0-453A-BB6F-4018AFEF717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35283" y="1092536"/>
            <a:ext cx="2628520" cy="4672927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792AA144-DDFF-C43B-6866-516C9091D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6557A69-9517-26A8-EF3F-E65057EEC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47C5987E-7AB5-0A21-D727-68B38B342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2792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33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magine 5" descr="Immagine che contiene ragazzo, interno, vestiti, muro&#10;&#10;Descrizione generata automaticamente">
            <a:extLst>
              <a:ext uri="{FF2B5EF4-FFF2-40B4-BE49-F238E27FC236}">
                <a16:creationId xmlns:a16="http://schemas.microsoft.com/office/drawing/2014/main" id="{F90D8A67-FC71-CEE7-5933-F14AC8D96F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EE74FD96-BEFB-0281-1D2B-B526B01C9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LEZIONE 7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C30373F-F9CB-D331-E00F-7C1A5CC72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b="1">
                <a:solidFill>
                  <a:srgbClr val="FFFFFF"/>
                </a:solidFill>
                <a:effectLst/>
              </a:rPr>
              <a:t> Percorsi con B</a:t>
            </a:r>
            <a:r>
              <a:rPr lang="en-US" sz="2400" b="1">
                <a:solidFill>
                  <a:srgbClr val="FFFFFF"/>
                </a:solidFill>
              </a:rPr>
              <a:t>ee Bot</a:t>
            </a:r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64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EE74FD96-BEFB-0281-1D2B-B526B01C9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78619"/>
            <a:ext cx="3410712" cy="1106424"/>
          </a:xfrm>
        </p:spPr>
        <p:txBody>
          <a:bodyPr>
            <a:normAutofit/>
          </a:bodyPr>
          <a:lstStyle/>
          <a:p>
            <a:r>
              <a:rPr lang="it-IT" sz="2800"/>
              <a:t>LEZIONE 7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093976"/>
            <a:ext cx="332841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C30373F-F9CB-D331-E00F-7C1A5CC72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3412219" cy="3560251"/>
          </a:xfrm>
        </p:spPr>
        <p:txBody>
          <a:bodyPr>
            <a:normAutofit/>
          </a:bodyPr>
          <a:lstStyle/>
          <a:p>
            <a:r>
              <a:rPr lang="it-IT" sz="17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1. Somministrazione di schede con percorsi coding</a:t>
            </a:r>
          </a:p>
          <a:p>
            <a:r>
              <a:rPr lang="it-IT" sz="17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 Percorsi con B</a:t>
            </a:r>
            <a:r>
              <a:rPr lang="it-IT" sz="1700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ee Bot</a:t>
            </a:r>
            <a:endParaRPr lang="it-IT" sz="1700"/>
          </a:p>
        </p:txBody>
      </p:sp>
      <p:pic>
        <p:nvPicPr>
          <p:cNvPr id="4" name="IMG_8859 (1)_74EB3CF6-0517-4975-8016-BB5CCC5FE3F8.mp4" descr="Immagine che contiene interno, persona, vestiti, palla&#10;&#10;Descrizione generata automaticamente">
            <a:hlinkClick r:id="" action="ppaction://media"/>
            <a:extLst>
              <a:ext uri="{FF2B5EF4-FFF2-40B4-BE49-F238E27FC236}">
                <a16:creationId xmlns:a16="http://schemas.microsoft.com/office/drawing/2014/main" id="{CFD7059B-5490-AB3E-74A2-7CE760169B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20640" y="1506475"/>
            <a:ext cx="6656832" cy="3744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03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9A93E48-A35E-324A-77A9-231918E40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2833324" cy="1616203"/>
          </a:xfrm>
        </p:spPr>
        <p:txBody>
          <a:bodyPr anchor="b">
            <a:normAutofit/>
          </a:bodyPr>
          <a:lstStyle/>
          <a:p>
            <a:r>
              <a:rPr lang="it-IT" sz="3200" dirty="0"/>
              <a:t>LEZIONE 8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C09B2BF-6AC5-BC84-7795-FA2E1436B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4" y="2533476"/>
            <a:ext cx="2833324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it-IT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Apina incontra un nuovo amico: DOC SAPIENTINO. Si svolgeranno quindi dei percorsi utilizzando DOC e il suo tappeto e l’apina del Bee- bot con il suo reticolato</a:t>
            </a:r>
            <a:r>
              <a:rPr lang="it-IT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it-IT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it-IT" sz="2000" dirty="0"/>
          </a:p>
        </p:txBody>
      </p:sp>
      <p:pic>
        <p:nvPicPr>
          <p:cNvPr id="4" name="IMG_5010_3B6CD3D3-E0AB-487A-B9D9-A485CE4A69C1.mp4">
            <a:hlinkClick r:id="" action="ppaction://media"/>
            <a:extLst>
              <a:ext uri="{FF2B5EF4-FFF2-40B4-BE49-F238E27FC236}">
                <a16:creationId xmlns:a16="http://schemas.microsoft.com/office/drawing/2014/main" id="{A2A19FFA-F7DA-1127-6783-E4B1A0E27D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81791" y="1092536"/>
            <a:ext cx="2628520" cy="4672927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82806278-4F4D-C6F2-369B-F5235389D6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313079" y="2114738"/>
            <a:ext cx="4672927" cy="2628521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792AA144-DDFF-C43B-6866-516C9091D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6557A69-9517-26A8-EF3F-E65057EEC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7C5987E-7AB5-0A21-D727-68B38B342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1696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9653884-08CE-4579-8A80-F00D55BF0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magine 6" descr="Immagine che contiene persona, dito, unghia/chiodo, vestiti&#10;&#10;Descrizione generata automaticamente">
            <a:extLst>
              <a:ext uri="{FF2B5EF4-FFF2-40B4-BE49-F238E27FC236}">
                <a16:creationId xmlns:a16="http://schemas.microsoft.com/office/drawing/2014/main" id="{6FB2724D-9698-D8C5-BF7C-9917E15B57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38" r="-3" b="10873"/>
          <a:stretch/>
        </p:blipFill>
        <p:spPr>
          <a:xfrm rot="5400000">
            <a:off x="-1186468" y="1186467"/>
            <a:ext cx="6309360" cy="3936424"/>
          </a:xfrm>
          <a:prstGeom prst="rect">
            <a:avLst/>
          </a:prstGeom>
        </p:spPr>
      </p:pic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720D4FAC-7B9A-4A4F-8E53-071522870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3078" y="201352"/>
            <a:ext cx="7568588" cy="2093976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A3CEE5B8-2A19-37B8-53C1-92060CA17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271" y="443668"/>
            <a:ext cx="2871216" cy="1609344"/>
          </a:xfrm>
        </p:spPr>
        <p:txBody>
          <a:bodyPr>
            <a:normAutofit/>
          </a:bodyPr>
          <a:lstStyle/>
          <a:p>
            <a:r>
              <a:rPr lang="it-IT" sz="2400"/>
              <a:t>LEZIONE 9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DD2A13B-608C-4BE1-AC1F-62B2DAF76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5702" y="89748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77038ED-F717-467A-8D75-D8441BB92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54550" y="123919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0C56692-D8F6-58D8-C54B-3CF194EB0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391" y="443668"/>
            <a:ext cx="3712464" cy="1609344"/>
          </a:xfrm>
        </p:spPr>
        <p:txBody>
          <a:bodyPr anchor="ctr">
            <a:normAutofit/>
          </a:bodyPr>
          <a:lstStyle/>
          <a:p>
            <a:r>
              <a:rPr lang="it-IT" sz="17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1. Costruzione di DOC SAPIENTINO in versione unplugged con cartoncino.</a:t>
            </a:r>
            <a:endParaRPr lang="it-IT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it-IT" sz="1700"/>
          </a:p>
        </p:txBody>
      </p:sp>
      <p:pic>
        <p:nvPicPr>
          <p:cNvPr id="9" name="Immagine 8" descr="Immagine che contiene interno, ceramica, Accessori per la casa, porcellana&#10;&#10;Descrizione generata automaticamente">
            <a:extLst>
              <a:ext uri="{FF2B5EF4-FFF2-40B4-BE49-F238E27FC236}">
                <a16:creationId xmlns:a16="http://schemas.microsoft.com/office/drawing/2014/main" id="{938B7F1B-BE8A-25A4-2B13-125529AC03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648" r="6601" b="-1"/>
          <a:stretch/>
        </p:blipFill>
        <p:spPr>
          <a:xfrm>
            <a:off x="4155702" y="2573434"/>
            <a:ext cx="3922776" cy="3735926"/>
          </a:xfrm>
          <a:prstGeom prst="rect">
            <a:avLst/>
          </a:prstGeom>
        </p:spPr>
      </p:pic>
      <p:pic>
        <p:nvPicPr>
          <p:cNvPr id="5" name="Immagine 4" descr="Immagine che contiene persona, bottiglia, vestiti, unghia/chiodo&#10;&#10;Descrizione generata automaticamente">
            <a:extLst>
              <a:ext uri="{FF2B5EF4-FFF2-40B4-BE49-F238E27FC236}">
                <a16:creationId xmlns:a16="http://schemas.microsoft.com/office/drawing/2014/main" id="{92935B04-4D36-66C9-E887-73C71937CFB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660" r="21261" b="3"/>
          <a:stretch/>
        </p:blipFill>
        <p:spPr>
          <a:xfrm rot="5400000">
            <a:off x="8366848" y="2484207"/>
            <a:ext cx="3749236" cy="3901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113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C10E6E35-D3F9-2731-A5B2-BE74AB80A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it-IT" sz="3400"/>
              <a:t>LEZIONE 10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E9F78B40-D9FB-A3B2-B6DE-A2F0F68B1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it-IT" sz="1800"/>
              <a:t>Festa finale con cerimonia di consegna dei diplomi ai partecipanti davanti a tutti i bambini dela scuola.</a:t>
            </a:r>
          </a:p>
          <a:p>
            <a:pPr marL="0" indent="0">
              <a:buNone/>
            </a:pPr>
            <a:r>
              <a:rPr lang="it-IT" sz="1800"/>
              <a:t>Al termine: «Danza del Robot» preparata nella parte finale di di tutte le lezioni e mostrata a tutti i bambini della scuola.</a:t>
            </a:r>
          </a:p>
        </p:txBody>
      </p:sp>
      <p:pic>
        <p:nvPicPr>
          <p:cNvPr id="5" name="Immagine 4" descr="Immagine che contiene calzature, vestiti, tavolo, interno&#10;&#10;Descrizione generata automaticamente">
            <a:extLst>
              <a:ext uri="{FF2B5EF4-FFF2-40B4-BE49-F238E27FC236}">
                <a16:creationId xmlns:a16="http://schemas.microsoft.com/office/drawing/2014/main" id="{0321B710-343C-1FBD-63DA-6C985515B5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24" r="-2" b="12357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77319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A689E114-CD6B-E01A-7021-6921347A2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it-IT" sz="5200"/>
              <a:t>VALUTAZIONE E AUTOVALUTAZIONE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882E0CC-5DF4-2431-FD3A-4DAECC2AA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70" y="3355848"/>
            <a:ext cx="6244957" cy="2825496"/>
          </a:xfrm>
        </p:spPr>
        <p:txBody>
          <a:bodyPr>
            <a:normAutofit/>
          </a:bodyPr>
          <a:lstStyle/>
          <a:p>
            <a:r>
              <a:rPr lang="it-IT" sz="2000"/>
              <a:t>La valutazione è in itinere e si è basata su osservazione dei processi di apprendimento durante tutto il corso e prove di verifica.</a:t>
            </a:r>
          </a:p>
          <a:p>
            <a:r>
              <a:rPr lang="it-IT" sz="2000"/>
              <a:t>L’autovalutazione è stata svolta al termine di alcune lezioni e in particolare alla fine di tutto il progetto. Terminate le lezioni, sfogliando i lavori svolti e raccolti nel raccoglitore i bambini hanno ripercorso tutto il progetto svolto valutando il loro impegno e il gradimento attraverso «pollice in su e pollice in giù».</a:t>
            </a:r>
          </a:p>
          <a:p>
            <a:endParaRPr lang="it-IT" sz="2000"/>
          </a:p>
        </p:txBody>
      </p:sp>
      <p:pic>
        <p:nvPicPr>
          <p:cNvPr id="8" name="Immagine 7" descr="Immagine che contiene vestiti, persona, ragazzo, ragazza&#10;&#10;Descrizione generata automaticamente">
            <a:extLst>
              <a:ext uri="{FF2B5EF4-FFF2-40B4-BE49-F238E27FC236}">
                <a16:creationId xmlns:a16="http://schemas.microsoft.com/office/drawing/2014/main" id="{AF09A50A-5807-054E-A008-23829E2872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69" r="3" b="3"/>
          <a:stretch/>
        </p:blipFill>
        <p:spPr>
          <a:xfrm rot="5400000">
            <a:off x="6389180" y="1176867"/>
            <a:ext cx="6202264" cy="450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1701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1290</TotalTime>
  <Words>569</Words>
  <Application>Microsoft Macintosh PowerPoint</Application>
  <PresentationFormat>Widescreen</PresentationFormat>
  <Paragraphs>65</Paragraphs>
  <Slides>16</Slides>
  <Notes>0</Notes>
  <HiddenSlides>0</HiddenSlides>
  <MMClips>4</MMClips>
  <ScaleCrop>false</ScaleCrop>
  <HeadingPairs>
    <vt:vector size="6" baseType="variant">
      <vt:variant>
        <vt:lpstr>Caratteri utilizzati</vt:lpstr>
      </vt:variant>
      <vt:variant>
        <vt:i4>5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Courier New</vt:lpstr>
      <vt:lpstr>Tema di Office</vt:lpstr>
      <vt:lpstr>Coding </vt:lpstr>
      <vt:lpstr>Perché il coding?</vt:lpstr>
      <vt:lpstr>DESTINATARI, SPAZI, DURATA E SVOLGIMENTO</vt:lpstr>
      <vt:lpstr>LEZIONE 1: </vt:lpstr>
      <vt:lpstr>LEZIONE 2</vt:lpstr>
      <vt:lpstr>LEZIONE 3</vt:lpstr>
      <vt:lpstr>LEZIONE 3</vt:lpstr>
      <vt:lpstr>LEZIONE 4</vt:lpstr>
      <vt:lpstr>LEZIONE 5</vt:lpstr>
      <vt:lpstr>LEZIONE 6</vt:lpstr>
      <vt:lpstr>LEZIONE 7</vt:lpstr>
      <vt:lpstr>LEZIONE 7</vt:lpstr>
      <vt:lpstr>LEZIONE 8</vt:lpstr>
      <vt:lpstr>LEZIONE 9</vt:lpstr>
      <vt:lpstr>LEZIONE 10</vt:lpstr>
      <vt:lpstr>VALUTAZIONE E AUTOVALUTAZIONE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Federico Vancini</dc:creator>
  <cp:lastModifiedBy>viviana lippolis</cp:lastModifiedBy>
  <cp:revision>8</cp:revision>
  <dcterms:created xsi:type="dcterms:W3CDTF">2025-01-13T19:49:57Z</dcterms:created>
  <dcterms:modified xsi:type="dcterms:W3CDTF">2025-06-12T10:15:21Z</dcterms:modified>
</cp:coreProperties>
</file>